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828" r:id="rId2"/>
    <p:sldId id="1110" r:id="rId3"/>
    <p:sldId id="1118" r:id="rId4"/>
    <p:sldId id="1061" r:id="rId5"/>
    <p:sldId id="1098" r:id="rId6"/>
    <p:sldId id="1100" r:id="rId7"/>
    <p:sldId id="1101" r:id="rId8"/>
    <p:sldId id="1102" r:id="rId9"/>
    <p:sldId id="1103" r:id="rId10"/>
    <p:sldId id="1104" r:id="rId11"/>
    <p:sldId id="1105" r:id="rId12"/>
    <p:sldId id="1089" r:id="rId13"/>
    <p:sldId id="1108" r:id="rId14"/>
    <p:sldId id="1070" r:id="rId15"/>
    <p:sldId id="1111" r:id="rId16"/>
    <p:sldId id="257" r:id="rId17"/>
    <p:sldId id="1035" r:id="rId18"/>
    <p:sldId id="1119" r:id="rId19"/>
    <p:sldId id="1036" r:id="rId20"/>
    <p:sldId id="1090" r:id="rId21"/>
    <p:sldId id="1091" r:id="rId22"/>
    <p:sldId id="1037" r:id="rId23"/>
    <p:sldId id="1109" r:id="rId24"/>
    <p:sldId id="1106" r:id="rId25"/>
    <p:sldId id="1107" r:id="rId26"/>
    <p:sldId id="1038" r:id="rId27"/>
    <p:sldId id="1044" r:id="rId28"/>
    <p:sldId id="1094" r:id="rId29"/>
    <p:sldId id="1095" r:id="rId30"/>
    <p:sldId id="1039" r:id="rId31"/>
    <p:sldId id="1114" r:id="rId32"/>
    <p:sldId id="1113" r:id="rId33"/>
    <p:sldId id="1115" r:id="rId34"/>
    <p:sldId id="1041" r:id="rId35"/>
    <p:sldId id="1042" r:id="rId36"/>
    <p:sldId id="1076" r:id="rId37"/>
    <p:sldId id="1112" r:id="rId38"/>
    <p:sldId id="1074" r:id="rId39"/>
    <p:sldId id="1084" r:id="rId40"/>
    <p:sldId id="1085" r:id="rId41"/>
    <p:sldId id="1057" r:id="rId42"/>
    <p:sldId id="1117" r:id="rId43"/>
    <p:sldId id="1116" r:id="rId4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9900"/>
    <a:srgbClr val="FFFFFF"/>
    <a:srgbClr val="CC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302" autoAdjust="0"/>
    <p:restoredTop sz="92163" autoAdjust="0"/>
  </p:normalViewPr>
  <p:slideViewPr>
    <p:cSldViewPr>
      <p:cViewPr varScale="1">
        <p:scale>
          <a:sx n="46" d="100"/>
          <a:sy n="46" d="100"/>
        </p:scale>
        <p:origin x="1080" y="4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5802"/>
    </p:cViewPr>
  </p:sorterViewPr>
  <p:notesViewPr>
    <p:cSldViewPr>
      <p:cViewPr varScale="1">
        <p:scale>
          <a:sx n="38" d="100"/>
          <a:sy n="38" d="100"/>
        </p:scale>
        <p:origin x="2362" y="4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5C4D8B0-AC1E-46A3-869A-E508861D06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42F5EA-8927-438A-A7C4-7A9D493FABF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C4D9C-9256-4FD8-AAE9-3CEF0BA34F78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6F0634-1B6D-4A4D-A75B-280825E5A5B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8F6840-9BA6-4905-813C-27EFC01733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0A157E-D049-4419-A458-CE7A70BCFE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884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911FDCE0-C7D9-4B1D-B84B-D8702982778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EE116A28-F2C5-4DFA-8E66-5940C691443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520F05AC-CE28-4AD8-BEEB-359305840540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54DF0AEA-1E03-4E20-A4CF-EB11177CAE6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7F7AA2EF-8BC0-4025-8846-D0E73CB7F9A6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A655F8F6-7F81-4018-B649-061E0501248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2D54B42-19FB-497E-A18A-1BB12A3A6EE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office.com/en-us/article/Restrict-data-input-by-using-validation-rules-b91c6b15-bcd3-42c1-90bf-e3a0272e988d#__toc295389823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Image Placeholder 1">
            <a:extLst>
              <a:ext uri="{FF2B5EF4-FFF2-40B4-BE49-F238E27FC236}">
                <a16:creationId xmlns:a16="http://schemas.microsoft.com/office/drawing/2014/main" id="{CABF6A6B-8441-43E9-8422-6D466B771D5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BC4B91-C017-4E91-96D4-F1389EC9C0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  <a:cs typeface="Times New Roman" panose="02020603050405020304" pitchFamily="18" charset="0"/>
                <a:hlinkClick r:id="rId3"/>
              </a:rPr>
              <a:t>https://support.office.com/en-us/article/Restrict-data-input-by-using-validation-rules-b91c6b15-bcd3-42c1-90bf-e3a0272e988d#__toc295389823</a:t>
            </a:r>
            <a:endParaRPr lang="en-US" dirty="0">
              <a:solidFill>
                <a:srgbClr val="FF0000"/>
              </a:solidFill>
              <a:highlight>
                <a:srgbClr val="FFFF00"/>
              </a:highlight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dirty="0">
              <a:solidFill>
                <a:srgbClr val="FF0000"/>
              </a:solidFill>
              <a:highlight>
                <a:srgbClr val="FFFF00"/>
              </a:highlight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en-US" dirty="0">
                <a:solidFill>
                  <a:srgbClr val="FF0000"/>
                </a:solidFill>
                <a:cs typeface="Times New Roman" panose="02020603050405020304" pitchFamily="18" charset="0"/>
              </a:rPr>
              <a:t>https://support.office.com/en-us/article/Create-a-relationship-40c998dd-4875-4da4-98c8-8ac8f109b85b</a:t>
            </a:r>
          </a:p>
          <a:p>
            <a:pPr eaLnBrk="1" hangingPunct="1">
              <a:defRPr/>
            </a:pPr>
            <a:endParaRPr lang="en-US" dirty="0">
              <a:solidFill>
                <a:srgbClr val="FF0000"/>
              </a:solidFill>
              <a:highlight>
                <a:srgbClr val="FFFF00"/>
              </a:highlight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endParaRPr lang="en-US" dirty="0"/>
          </a:p>
        </p:txBody>
      </p:sp>
      <p:sp>
        <p:nvSpPr>
          <p:cNvPr id="7172" name="Slide Number Placeholder 3">
            <a:extLst>
              <a:ext uri="{FF2B5EF4-FFF2-40B4-BE49-F238E27FC236}">
                <a16:creationId xmlns:a16="http://schemas.microsoft.com/office/drawing/2014/main" id="{CF2A2BA8-22E7-4977-96C0-829F1F968E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2220667C-50AB-46E2-B0C6-8C75AB089B52}" type="slidenum">
              <a:rPr kumimoji="1" lang="en-US" altLang="zh-TW" sz="1200" smtClean="0"/>
              <a:pPr/>
              <a:t>4</a:t>
            </a:fld>
            <a:endParaRPr kumimoji="1" lang="en-US" altLang="zh-TW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>
            <a:extLst>
              <a:ext uri="{FF2B5EF4-FFF2-40B4-BE49-F238E27FC236}">
                <a16:creationId xmlns:a16="http://schemas.microsoft.com/office/drawing/2014/main" id="{AADA6AB5-BD17-41F4-B082-D33D3020D17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Notes Placeholder 2">
            <a:extLst>
              <a:ext uri="{FF2B5EF4-FFF2-40B4-BE49-F238E27FC236}">
                <a16:creationId xmlns:a16="http://schemas.microsoft.com/office/drawing/2014/main" id="{970DCA28-D7A7-4B1D-806A-CABEE03B66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en-US"/>
              <a:t>https://www.nevvb.com.au/Database-Referential-Integrity.aspx</a:t>
            </a:r>
          </a:p>
          <a:p>
            <a:r>
              <a:rPr lang="en-US" altLang="en-US"/>
              <a:t>https://database.guide/what-is-referential-integrity/</a:t>
            </a:r>
          </a:p>
        </p:txBody>
      </p:sp>
      <p:sp>
        <p:nvSpPr>
          <p:cNvPr id="34820" name="Slide Number Placeholder 3">
            <a:extLst>
              <a:ext uri="{FF2B5EF4-FFF2-40B4-BE49-F238E27FC236}">
                <a16:creationId xmlns:a16="http://schemas.microsoft.com/office/drawing/2014/main" id="{1F8607D6-1400-47FC-80EE-15AC177AD2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D7E5D612-3AF3-4D76-8A62-2356827214B1}" type="slidenum">
              <a:rPr lang="en-US" altLang="en-US" sz="1200" smtClean="0"/>
              <a:pPr/>
              <a:t>30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>
            <a:extLst>
              <a:ext uri="{FF2B5EF4-FFF2-40B4-BE49-F238E27FC236}">
                <a16:creationId xmlns:a16="http://schemas.microsoft.com/office/drawing/2014/main" id="{F5D6CDA9-7EF9-4ECA-9657-008501BACB2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Notes Placeholder 2">
            <a:extLst>
              <a:ext uri="{FF2B5EF4-FFF2-40B4-BE49-F238E27FC236}">
                <a16:creationId xmlns:a16="http://schemas.microsoft.com/office/drawing/2014/main" id="{C4391891-9002-4F03-97FA-1CE60AC70C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en-US"/>
              <a:t>https://slideplayer.com/slide/7912569/</a:t>
            </a:r>
          </a:p>
          <a:p>
            <a:r>
              <a:rPr lang="en-US" altLang="en-US"/>
              <a:t>https://slideplayer.com/slide/6489099/</a:t>
            </a:r>
          </a:p>
          <a:p>
            <a:r>
              <a:rPr lang="en-US" altLang="en-US"/>
              <a:t>https://accessdatabasetutorial.com/microsoft-access-table-relationships/</a:t>
            </a:r>
          </a:p>
          <a:p>
            <a:r>
              <a:rPr lang="en-US" altLang="en-US"/>
              <a:t>https://slideplayer.com/slide/13264583/</a:t>
            </a:r>
          </a:p>
        </p:txBody>
      </p:sp>
      <p:sp>
        <p:nvSpPr>
          <p:cNvPr id="37892" name="Slide Number Placeholder 3">
            <a:extLst>
              <a:ext uri="{FF2B5EF4-FFF2-40B4-BE49-F238E27FC236}">
                <a16:creationId xmlns:a16="http://schemas.microsoft.com/office/drawing/2014/main" id="{7C4064C0-1B5C-4133-AB09-7A01C6AF3F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C4EF82D-1C02-4426-B05A-567F36C3B6DD}" type="slidenum">
              <a:rPr lang="en-US" altLang="en-US" sz="1200" smtClean="0"/>
              <a:pPr/>
              <a:t>32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>
            <a:extLst>
              <a:ext uri="{FF2B5EF4-FFF2-40B4-BE49-F238E27FC236}">
                <a16:creationId xmlns:a16="http://schemas.microsoft.com/office/drawing/2014/main" id="{745C767B-44E9-4707-9D61-60B9F12FE39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Notes Placeholder 2">
            <a:extLst>
              <a:ext uri="{FF2B5EF4-FFF2-40B4-BE49-F238E27FC236}">
                <a16:creationId xmlns:a16="http://schemas.microsoft.com/office/drawing/2014/main" id="{72012883-8FA7-4149-B41E-4F39C61665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en-US"/>
              <a:t>https://docs.oracle.com/cd/B19306_01/server.102/b14220/data_int.htm</a:t>
            </a:r>
          </a:p>
          <a:p>
            <a:r>
              <a:rPr lang="en-US" altLang="en-US"/>
              <a:t>https://stackoverflow.com/questions/5635811/unique-constraint-on-multiple-fields-in-access-2003</a:t>
            </a:r>
          </a:p>
        </p:txBody>
      </p:sp>
      <p:sp>
        <p:nvSpPr>
          <p:cNvPr id="50180" name="Slide Number Placeholder 3">
            <a:extLst>
              <a:ext uri="{FF2B5EF4-FFF2-40B4-BE49-F238E27FC236}">
                <a16:creationId xmlns:a16="http://schemas.microsoft.com/office/drawing/2014/main" id="{F9F6CBF4-81AA-4EA4-8189-0CC30D734F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F2A6FFDC-50E5-4521-9B16-FF1B860ECB85}" type="slidenum">
              <a:rPr lang="en-US" altLang="en-US" sz="1200" smtClean="0"/>
              <a:pPr/>
              <a:t>43</a:t>
            </a:fld>
            <a:endParaRPr lang="en-US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DD862-B552-4EA1-A67B-ED25838BED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A34866-C737-4482-AC92-54DEC7D59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22B98E0-7BA7-45E9-B353-821D0A621BD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7288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B82A-C4F6-47A8-8344-C72C23A6B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F38C99-8F4F-4226-85A7-BFEC8FB554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7B6BE72-65C4-4F29-9098-7FAA1557E7A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9320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6235CB-6383-409A-9B29-AF4AF17ACF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0"/>
            <a:ext cx="2057400" cy="6172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AF2A4A-DB11-4C88-9175-D37F9DB6E5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0"/>
            <a:ext cx="6019800" cy="6172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A5101CB-6054-4B20-BB28-39B078F1C69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9275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33CF0-276C-4534-BD9B-5D086D01E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77080-89DE-4D30-B345-500E51A58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64FEAA1-FB9B-4615-B6EF-67C12E1FAD8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849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D01A1-7063-4375-A4F7-719978DB7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DDDE3D-3FC3-482F-A206-CE2F10E03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B542613-6496-490B-940A-5891F3C6D5C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65473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B8FF7-F733-43BE-BD05-AD19E8D7D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5A5C0-2F6B-43E8-BAFB-F01925D65B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4953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27A61F-1B0B-4E0F-A809-106A9C5DE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53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08B54E-43C4-43F8-96AF-AB3C605DE8A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01105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76EA6-09D5-47B5-96AA-72030AE0D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88FD45-C8E0-4388-9491-208273269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34C673-283A-49F2-AF8D-2B26269A0A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C23283-3732-468E-963D-42F59FC9D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610AA0-BFD7-4156-BE4D-ADC8F8E4C4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11B94C6-5A35-4CEA-AFF6-FE512BA844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7128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8E1A1-3E7A-411B-839B-855CDF587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991AAEF8-B65B-4C20-87B3-85A28822B00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9672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92724B70-EA3F-4F6C-99DB-413C07F5A4F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99201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E22D0-BB19-4F9A-BDFC-441845CDA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C2F5C-E041-4C10-BBA9-18030D2B2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F9D9E6-AF80-4EB0-A5AC-6E33D703F5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8141E4-F711-4F4B-93F2-33147183EC0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4997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6BC40-9650-4E59-9860-B37E05397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5B2396-AC58-43EB-A548-3541B7D5A9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AD25C7-8CD6-444D-8DE7-A3C3AE21D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B802ED-6AFC-42D9-89C7-84022189C48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7586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0">
            <a:extLst>
              <a:ext uri="{FF2B5EF4-FFF2-40B4-BE49-F238E27FC236}">
                <a16:creationId xmlns:a16="http://schemas.microsoft.com/office/drawing/2014/main" id="{533C39F5-EEFA-4793-BD4F-FC2BC8EAC4F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9144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27" name="Rectangle 22">
            <a:extLst>
              <a:ext uri="{FF2B5EF4-FFF2-40B4-BE49-F238E27FC236}">
                <a16:creationId xmlns:a16="http://schemas.microsoft.com/office/drawing/2014/main" id="{2187585B-E24D-4CCB-B5A9-5487B61C604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477000"/>
            <a:ext cx="9144000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28" name="Rectangle 2">
            <a:extLst>
              <a:ext uri="{FF2B5EF4-FFF2-40B4-BE49-F238E27FC236}">
                <a16:creationId xmlns:a16="http://schemas.microsoft.com/office/drawing/2014/main" id="{B8692583-6D3D-4B54-A1C2-2E5D68F7DE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7772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Titles Can Be Long</a:t>
            </a:r>
          </a:p>
        </p:txBody>
      </p:sp>
      <p:sp>
        <p:nvSpPr>
          <p:cNvPr id="1029" name="Rectangle 3">
            <a:extLst>
              <a:ext uri="{FF2B5EF4-FFF2-40B4-BE49-F238E27FC236}">
                <a16:creationId xmlns:a16="http://schemas.microsoft.com/office/drawing/2014/main" id="{0247FE2B-7DDE-4E3E-8D6E-0FD8DF3BDB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This the Top Level of the Slide Text</a:t>
            </a:r>
          </a:p>
          <a:p>
            <a:pPr lvl="1"/>
            <a:r>
              <a:rPr lang="en-US" altLang="en-US"/>
              <a:t>This Is the Second Level of the Slide Text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0743A0E2-02BD-44E5-AAB9-6F33194A8FC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477000"/>
            <a:ext cx="1905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0" bIns="45720" numCol="1" anchor="ctr" anchorCtr="0" compatLnSpc="1">
            <a:prstTxWarp prst="textNoShape">
              <a:avLst/>
            </a:prstTxWarp>
          </a:bodyPr>
          <a:lstStyle>
            <a:lvl1pPr algn="l" eaLnBrk="1" hangingPunct="1">
              <a:defRPr sz="1000" b="1">
                <a:solidFill>
                  <a:srgbClr val="FFFFFF"/>
                </a:solidFill>
                <a:latin typeface="+mj-lt"/>
              </a:defRPr>
            </a:lvl1pPr>
          </a:lstStyle>
          <a:p>
            <a:pPr>
              <a:defRPr/>
            </a:pPr>
            <a:endParaRPr lang="en-US" altLang="en-US"/>
          </a:p>
        </p:txBody>
      </p:sp>
      <p:pic>
        <p:nvPicPr>
          <p:cNvPr id="1032" name="Picture 17">
            <a:extLst>
              <a:ext uri="{FF2B5EF4-FFF2-40B4-BE49-F238E27FC236}">
                <a16:creationId xmlns:a16="http://schemas.microsoft.com/office/drawing/2014/main" id="{5E273939-AEA8-433E-87B8-23BF573A39C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0" y="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3" name="Rectangle 19">
            <a:extLst>
              <a:ext uri="{FF2B5EF4-FFF2-40B4-BE49-F238E27FC236}">
                <a16:creationId xmlns:a16="http://schemas.microsoft.com/office/drawing/2014/main" id="{73795B9E-171E-4C7F-B46F-E322E1018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6477000"/>
            <a:ext cx="1905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 anchor="ctr"/>
          <a:lstStyle>
            <a:lvl1pPr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ctr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 eaLnBrk="1" hangingPunct="1">
              <a:defRPr/>
            </a:pPr>
            <a:endParaRPr lang="en-US" altLang="en-US" sz="1000" b="1" dirty="0">
              <a:solidFill>
                <a:srgbClr val="FFFFFF"/>
              </a:solidFill>
              <a:latin typeface="Futura Md BT" pitchFamily="34" charset="0"/>
            </a:endParaRPr>
          </a:p>
          <a:p>
            <a:pPr algn="r" eaLnBrk="1" hangingPunct="1">
              <a:defRPr/>
            </a:pPr>
            <a:r>
              <a:rPr lang="en-US" altLang="en-US" sz="1000" b="1" dirty="0">
                <a:solidFill>
                  <a:srgbClr val="FFFFFF"/>
                </a:solidFill>
                <a:latin typeface="Futura Md BT" pitchFamily="34" charset="0"/>
              </a:rPr>
              <a:t>2019.10.02- SLIDE </a:t>
            </a:r>
            <a:fld id="{EA2336AD-4CD5-43F5-A46B-440AF9FB3F30}" type="slidenum">
              <a:rPr lang="en-US" altLang="en-US" sz="1000" b="1" smtClean="0">
                <a:solidFill>
                  <a:srgbClr val="FFFFFF"/>
                </a:solidFill>
                <a:latin typeface="Futura Md BT" pitchFamily="34" charset="0"/>
              </a:rPr>
              <a:pPr algn="r" eaLnBrk="1" hangingPunct="1">
                <a:defRPr/>
              </a:pPr>
              <a:t>‹#›</a:t>
            </a:fld>
            <a:r>
              <a:rPr lang="en-US" altLang="en-US" sz="1000" b="1" dirty="0">
                <a:solidFill>
                  <a:srgbClr val="FFFFFF"/>
                </a:solidFill>
                <a:latin typeface="Futura Md BT" pitchFamily="34" charset="0"/>
              </a:rPr>
              <a:t>	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rgbClr val="FFFFFF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Futura Md BT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Futura Md BT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Futura Md BT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Futura Md BT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Futura Md BT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Futura Md BT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Futura Md BT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Futura Md BT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office.com/en-us/article/restrict-data-input-by-using-validation-rules-b91c6b15-bcd3-42c1-90bf-e3a0272e988d" TargetMode="External"/><Relationship Id="rId2" Type="http://schemas.openxmlformats.org/officeDocument/2006/relationships/hyperlink" Target="https://database.guide/what-is-referential-integrity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9experttraining.com/articles/Integrity-constraints" TargetMode="External"/><Relationship Id="rId5" Type="http://schemas.openxmlformats.org/officeDocument/2006/relationships/hyperlink" Target="https://docs.oracle.com/cd/B19306_01/server.102/b14220/data_int.htm" TargetMode="External"/><Relationship Id="rId4" Type="http://schemas.openxmlformats.org/officeDocument/2006/relationships/hyperlink" Target="http://courses.ischool.berkeley.edu/i257/s04/Lectures/Lecture16_257.ppt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base.guide/what-is-a-relationship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3D3017F2-5120-421A-8FB6-4FA1B43B664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52400" y="2286000"/>
            <a:ext cx="8686800" cy="1143000"/>
          </a:xfrm>
        </p:spPr>
        <p:txBody>
          <a:bodyPr anchor="ctr"/>
          <a:lstStyle/>
          <a:p>
            <a:pPr eaLnBrk="1" hangingPunct="1"/>
            <a:r>
              <a:rPr lang="en-US" altLang="en-US" sz="4000">
                <a:solidFill>
                  <a:schemeClr val="tx1"/>
                </a:solidFill>
              </a:rPr>
              <a:t>Database Integrity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FBE3F98F-26C6-4E92-A352-9DA34DDB66D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71550" y="3543300"/>
            <a:ext cx="6400800" cy="1752600"/>
          </a:xfrm>
        </p:spPr>
        <p:txBody>
          <a:bodyPr/>
          <a:lstStyle/>
          <a:p>
            <a:pPr eaLnBrk="1" hangingPunct="1"/>
            <a:r>
              <a:rPr lang="en-US" altLang="en-US" sz="2000" i="1"/>
              <a:t>By</a:t>
            </a:r>
          </a:p>
          <a:p>
            <a:pPr eaLnBrk="1" hangingPunct="1"/>
            <a:r>
              <a:rPr lang="en-US" altLang="en-US" sz="2000" i="1"/>
              <a:t>Ibtisam Mogul</a:t>
            </a:r>
          </a:p>
        </p:txBody>
      </p:sp>
      <p:pic>
        <p:nvPicPr>
          <p:cNvPr id="3076" name="Picture 7" descr="Image result for database integrity constraints">
            <a:extLst>
              <a:ext uri="{FF2B5EF4-FFF2-40B4-BE49-F238E27FC236}">
                <a16:creationId xmlns:a16="http://schemas.microsoft.com/office/drawing/2014/main" id="{90605CA6-D4AE-4448-93AD-AF964EFB1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DEE43372-5926-47A7-B605-B90C850A97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IV. Setting the Primary Key</a:t>
            </a:r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281545C3-9D50-48D8-8AA5-BDD7E5C6ABF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Select Yes.</a:t>
            </a:r>
          </a:p>
        </p:txBody>
      </p:sp>
      <p:pic>
        <p:nvPicPr>
          <p:cNvPr id="13316" name="Picture 3">
            <a:extLst>
              <a:ext uri="{FF2B5EF4-FFF2-40B4-BE49-F238E27FC236}">
                <a16:creationId xmlns:a16="http://schemas.microsoft.com/office/drawing/2014/main" id="{D0C136F2-3E00-4328-B774-3420A3122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16175"/>
            <a:ext cx="9144000" cy="413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7F9F06B0-FC95-4941-90B6-6B535FA267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V. A-Design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AA89A-DC42-4781-A64F-5D5350E11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063" y="952500"/>
            <a:ext cx="4791075" cy="4953000"/>
          </a:xfrm>
        </p:spPr>
        <p:txBody>
          <a:bodyPr/>
          <a:lstStyle/>
          <a:p>
            <a:pPr>
              <a:defRPr/>
            </a:pPr>
            <a:r>
              <a:rPr lang="en-US" sz="2200" dirty="0"/>
              <a:t>Design View helps to view/modify </a:t>
            </a:r>
          </a:p>
          <a:p>
            <a:pPr marL="0" indent="0">
              <a:buFontTx/>
              <a:buNone/>
              <a:defRPr/>
            </a:pPr>
            <a:r>
              <a:rPr lang="en-US" sz="2200" dirty="0"/>
              <a:t>    </a:t>
            </a:r>
            <a:r>
              <a:rPr lang="en-US" sz="2200" dirty="0">
                <a:highlight>
                  <a:srgbClr val="FFFF00"/>
                </a:highlight>
              </a:rPr>
              <a:t>structure of the table</a:t>
            </a:r>
            <a:r>
              <a:rPr lang="en-US" sz="2200" dirty="0"/>
              <a:t>.</a:t>
            </a:r>
          </a:p>
          <a:p>
            <a:pPr>
              <a:defRPr/>
            </a:pPr>
            <a:endParaRPr lang="en-US" sz="2200" dirty="0"/>
          </a:p>
          <a:p>
            <a:pPr>
              <a:defRPr/>
            </a:pPr>
            <a:r>
              <a:rPr lang="en-US" sz="2200" dirty="0"/>
              <a:t>Right click Table Customer in Left Object Explorer</a:t>
            </a:r>
          </a:p>
          <a:p>
            <a:pPr>
              <a:defRPr/>
            </a:pPr>
            <a:endParaRPr lang="en-US" sz="2200" dirty="0"/>
          </a:p>
          <a:p>
            <a:pPr>
              <a:defRPr/>
            </a:pPr>
            <a:r>
              <a:rPr lang="en-US" sz="2200" dirty="0"/>
              <a:t>Select Design View</a:t>
            </a:r>
          </a:p>
          <a:p>
            <a:pPr>
              <a:defRPr/>
            </a:pPr>
            <a:endParaRPr lang="en-US" sz="2200" dirty="0"/>
          </a:p>
          <a:p>
            <a:pPr marL="0" indent="0">
              <a:buFontTx/>
              <a:buNone/>
              <a:defRPr/>
            </a:pPr>
            <a:endParaRPr lang="en-US" sz="2200" dirty="0"/>
          </a:p>
          <a:p>
            <a:pPr>
              <a:defRPr/>
            </a:pPr>
            <a:endParaRPr lang="en-US" sz="2200" dirty="0"/>
          </a:p>
        </p:txBody>
      </p:sp>
      <p:pic>
        <p:nvPicPr>
          <p:cNvPr id="14340" name="Picture 3">
            <a:extLst>
              <a:ext uri="{FF2B5EF4-FFF2-40B4-BE49-F238E27FC236}">
                <a16:creationId xmlns:a16="http://schemas.microsoft.com/office/drawing/2014/main" id="{B4F7AC4E-6659-4823-A92B-DF5FF8679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-2222" r="74825" b="37296"/>
          <a:stretch>
            <a:fillRect/>
          </a:stretch>
        </p:blipFill>
        <p:spPr bwMode="auto">
          <a:xfrm>
            <a:off x="4910138" y="-228600"/>
            <a:ext cx="4267200" cy="401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ACF7DBBE-63C9-4266-893E-72681C57B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r="48334" b="40607"/>
          <a:stretch>
            <a:fillRect/>
          </a:stretch>
        </p:blipFill>
        <p:spPr bwMode="auto">
          <a:xfrm>
            <a:off x="3124200" y="4114800"/>
            <a:ext cx="4724400" cy="289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716E2727-7D13-4994-A02F-FF053324E1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000"/>
              <a:t>V. B. DataSheet View</a:t>
            </a:r>
            <a:br>
              <a:rPr lang="en-US" altLang="en-US" sz="3000"/>
            </a:br>
            <a:r>
              <a:rPr lang="en-US" altLang="en-US" sz="3000"/>
              <a:t>Input Data in the Table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1752842C-82C4-4B7C-9AB1-CA96AB46AB9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2400" y="1066800"/>
            <a:ext cx="8839200" cy="4953000"/>
          </a:xfrm>
        </p:spPr>
        <p:txBody>
          <a:bodyPr/>
          <a:lstStyle/>
          <a:p>
            <a:pPr>
              <a:defRPr/>
            </a:pPr>
            <a:r>
              <a:rPr lang="en-US" altLang="en-US" sz="2400" dirty="0"/>
              <a:t>Datasheet View- Displays/Manipulates  </a:t>
            </a:r>
            <a:r>
              <a:rPr lang="en-US" altLang="en-US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data</a:t>
            </a:r>
            <a:r>
              <a:rPr lang="en-US" altLang="en-US" sz="2400" dirty="0"/>
              <a:t>.</a:t>
            </a:r>
          </a:p>
          <a:p>
            <a:pPr>
              <a:defRPr/>
            </a:pPr>
            <a:endParaRPr lang="en-US" altLang="en-US" sz="2400" dirty="0"/>
          </a:p>
          <a:p>
            <a:pPr>
              <a:defRPr/>
            </a:pPr>
            <a:r>
              <a:rPr lang="en-US" altLang="en-US" sz="2400" dirty="0"/>
              <a:t>Double Click the Table(</a:t>
            </a:r>
            <a:r>
              <a:rPr lang="en-US" altLang="en-US" sz="2400" dirty="0" err="1"/>
              <a:t>eg</a:t>
            </a:r>
            <a:r>
              <a:rPr lang="en-US" altLang="en-US" sz="2400" dirty="0"/>
              <a:t>: Customer) in the Object Explorer.</a:t>
            </a:r>
          </a:p>
          <a:p>
            <a:pPr>
              <a:defRPr/>
            </a:pPr>
            <a:endParaRPr lang="en-US" altLang="en-US" sz="2400" dirty="0"/>
          </a:p>
          <a:p>
            <a:pPr>
              <a:defRPr/>
            </a:pPr>
            <a:r>
              <a:rPr lang="en-US" altLang="en-US" sz="2400" dirty="0"/>
              <a:t>Enter Data( Only </a:t>
            </a:r>
            <a:r>
              <a:rPr lang="en-US" altLang="en-US" sz="2400" dirty="0" err="1"/>
              <a:t>CustName</a:t>
            </a:r>
            <a:r>
              <a:rPr lang="en-US" altLang="en-US" sz="2400" dirty="0"/>
              <a:t> and </a:t>
            </a:r>
            <a:r>
              <a:rPr lang="en-US" altLang="en-US" sz="2400" dirty="0" err="1"/>
              <a:t>DateOfBirth</a:t>
            </a:r>
            <a:r>
              <a:rPr lang="en-US" altLang="en-US" sz="2400" dirty="0"/>
              <a:t> </a:t>
            </a:r>
            <a:r>
              <a:rPr lang="en-US" altLang="en-US" sz="2400" dirty="0">
                <a:solidFill>
                  <a:srgbClr val="FF0000"/>
                </a:solidFill>
              </a:rPr>
              <a:t>NOT </a:t>
            </a:r>
            <a:r>
              <a:rPr lang="en-US" altLang="en-US" sz="2400" dirty="0" err="1">
                <a:solidFill>
                  <a:srgbClr val="FF0000"/>
                </a:solidFill>
              </a:rPr>
              <a:t>CustID</a:t>
            </a:r>
            <a:r>
              <a:rPr lang="en-US" altLang="en-US" sz="2400" dirty="0"/>
              <a:t>)</a:t>
            </a:r>
          </a:p>
        </p:txBody>
      </p:sp>
      <p:pic>
        <p:nvPicPr>
          <p:cNvPr id="15364" name="Picture 3">
            <a:extLst>
              <a:ext uri="{FF2B5EF4-FFF2-40B4-BE49-F238E27FC236}">
                <a16:creationId xmlns:a16="http://schemas.microsoft.com/office/drawing/2014/main" id="{FBEB60E1-6149-42F4-B50D-7C122DD09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667" b="50000"/>
          <a:stretch>
            <a:fillRect/>
          </a:stretch>
        </p:blipFill>
        <p:spPr bwMode="auto">
          <a:xfrm>
            <a:off x="152400" y="3695700"/>
            <a:ext cx="8686800" cy="316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>
            <a:extLst>
              <a:ext uri="{FF2B5EF4-FFF2-40B4-BE49-F238E27FC236}">
                <a16:creationId xmlns:a16="http://schemas.microsoft.com/office/drawing/2014/main" id="{BA4EC4A0-6F78-4A8E-9A80-C4A6A5E9D7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Activity: Product Table</a:t>
            </a:r>
          </a:p>
        </p:txBody>
      </p:sp>
      <p:sp>
        <p:nvSpPr>
          <p:cNvPr id="16387" name="Content Placeholder 2">
            <a:extLst>
              <a:ext uri="{FF2B5EF4-FFF2-40B4-BE49-F238E27FC236}">
                <a16:creationId xmlns:a16="http://schemas.microsoft.com/office/drawing/2014/main" id="{5C73EF9F-0110-4E9C-A3F5-ABE05CD898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200" y="914400"/>
            <a:ext cx="8229600" cy="4953000"/>
          </a:xfrm>
        </p:spPr>
        <p:txBody>
          <a:bodyPr/>
          <a:lstStyle/>
          <a:p>
            <a:r>
              <a:rPr lang="en-US" altLang="en-US" sz="2200"/>
              <a:t>Create Table Product</a:t>
            </a:r>
          </a:p>
          <a:p>
            <a:endParaRPr lang="en-US" altLang="en-US" sz="2200"/>
          </a:p>
          <a:p>
            <a:r>
              <a:rPr lang="en-US" altLang="en-US" sz="2200"/>
              <a:t>Field and Domain</a:t>
            </a:r>
          </a:p>
          <a:p>
            <a:pPr lvl="1"/>
            <a:r>
              <a:rPr lang="en-US" altLang="en-US" sz="2200"/>
              <a:t>ProdID             -&gt;  AutoNumber</a:t>
            </a:r>
          </a:p>
          <a:p>
            <a:pPr lvl="1"/>
            <a:r>
              <a:rPr lang="en-US" altLang="en-US" sz="2200"/>
              <a:t>ProdName       -&gt;  ShortText</a:t>
            </a:r>
          </a:p>
          <a:p>
            <a:pPr lvl="1"/>
            <a:r>
              <a:rPr lang="en-US" altLang="en-US" sz="2200"/>
              <a:t>Prod_PricePer -&gt;  Number</a:t>
            </a:r>
          </a:p>
          <a:p>
            <a:pPr lvl="1"/>
            <a:endParaRPr lang="en-US" altLang="en-US" sz="2200"/>
          </a:p>
          <a:p>
            <a:pPr lvl="1"/>
            <a:endParaRPr lang="en-US" altLang="en-US" sz="2200"/>
          </a:p>
          <a:p>
            <a:r>
              <a:rPr lang="en-US" altLang="en-US" sz="2200"/>
              <a:t>Enter Details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8C9781C0-1409-47B1-B91A-9BD2BC8930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4F028265-3090-44DF-99C2-3A357CA759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17412" name="Picture 3">
            <a:extLst>
              <a:ext uri="{FF2B5EF4-FFF2-40B4-BE49-F238E27FC236}">
                <a16:creationId xmlns:a16="http://schemas.microsoft.com/office/drawing/2014/main" id="{5AC92FEB-7FC3-47B9-91D8-BBFDF6F7BF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167" b="46869"/>
          <a:stretch>
            <a:fillRect/>
          </a:stretch>
        </p:blipFill>
        <p:spPr bwMode="auto">
          <a:xfrm>
            <a:off x="11113" y="3586163"/>
            <a:ext cx="8675687" cy="3252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3" name="Picture 3">
            <a:extLst>
              <a:ext uri="{FF2B5EF4-FFF2-40B4-BE49-F238E27FC236}">
                <a16:creationId xmlns:a16="http://schemas.microsoft.com/office/drawing/2014/main" id="{6B62130C-B6E4-48FC-A483-4D39F03BF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000" b="51482"/>
          <a:stretch>
            <a:fillRect/>
          </a:stretch>
        </p:blipFill>
        <p:spPr bwMode="auto">
          <a:xfrm>
            <a:off x="57150" y="552450"/>
            <a:ext cx="885825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2">
            <a:extLst>
              <a:ext uri="{FF2B5EF4-FFF2-40B4-BE49-F238E27FC236}">
                <a16:creationId xmlns:a16="http://schemas.microsoft.com/office/drawing/2014/main" id="{88E453BC-E8FC-420B-9B64-CFBE7AB7DC3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>
                <a:solidFill>
                  <a:schemeClr val="accent2"/>
                </a:solidFill>
                <a:latin typeface="Algerian" panose="04020705040A02060702" pitchFamily="82" charset="0"/>
              </a:rPr>
              <a:t>Integrity Constraints</a:t>
            </a:r>
          </a:p>
        </p:txBody>
      </p:sp>
      <p:sp>
        <p:nvSpPr>
          <p:cNvPr id="18435" name="Subtitle 3">
            <a:extLst>
              <a:ext uri="{FF2B5EF4-FFF2-40B4-BE49-F238E27FC236}">
                <a16:creationId xmlns:a16="http://schemas.microsoft.com/office/drawing/2014/main" id="{3D72A8B6-8E55-4A4F-9886-A8EB3004768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DAC3C403-A862-414A-8731-5FDA39B119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633412"/>
          </a:xfrm>
        </p:spPr>
        <p:txBody>
          <a:bodyPr/>
          <a:lstStyle/>
          <a:p>
            <a:r>
              <a:rPr lang="en-US" altLang="en-US" sz="3200"/>
              <a:t>Database Constraints</a:t>
            </a:r>
            <a:r>
              <a:rPr lang="en-US" altLang="en-US"/>
              <a:t> 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D6FE5F8C-80E1-4948-923D-1C885AE245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200" dirty="0"/>
              <a:t>Database constraints are </a:t>
            </a:r>
            <a:r>
              <a:rPr lang="en-US" altLang="en-US" sz="2200" b="1" dirty="0">
                <a:solidFill>
                  <a:srgbClr val="FF0000"/>
                </a:solidFill>
              </a:rPr>
              <a:t>restrictions</a:t>
            </a:r>
            <a:r>
              <a:rPr lang="en-US" altLang="en-US" sz="2200" dirty="0"/>
              <a:t> </a:t>
            </a:r>
          </a:p>
          <a:p>
            <a:pPr lvl="1">
              <a:defRPr/>
            </a:pPr>
            <a:r>
              <a:rPr lang="en-US" altLang="en-US" sz="2200" dirty="0"/>
              <a:t>on the </a:t>
            </a:r>
            <a:r>
              <a:rPr lang="en-US" altLang="en-US" sz="2200" b="1" dirty="0">
                <a:solidFill>
                  <a:srgbClr val="FF0000"/>
                </a:solidFill>
              </a:rPr>
              <a:t>contents</a:t>
            </a:r>
            <a:r>
              <a:rPr lang="en-US" altLang="en-US" sz="2200" dirty="0"/>
              <a:t> of the database or </a:t>
            </a:r>
          </a:p>
          <a:p>
            <a:pPr lvl="1">
              <a:defRPr/>
            </a:pPr>
            <a:r>
              <a:rPr lang="en-US" altLang="en-US" sz="2200" dirty="0"/>
              <a:t>on database </a:t>
            </a:r>
            <a:r>
              <a:rPr lang="en-US" altLang="en-US" sz="2200" b="1" dirty="0">
                <a:solidFill>
                  <a:srgbClr val="FF0000"/>
                </a:solidFill>
              </a:rPr>
              <a:t>operations</a:t>
            </a:r>
          </a:p>
          <a:p>
            <a:pPr>
              <a:buFontTx/>
              <a:buNone/>
              <a:defRPr/>
            </a:pPr>
            <a:r>
              <a:rPr lang="en-US" altLang="en-US" sz="2200" dirty="0"/>
              <a:t> </a:t>
            </a:r>
          </a:p>
          <a:p>
            <a:pPr>
              <a:defRPr/>
            </a:pPr>
            <a:r>
              <a:rPr lang="en-US" altLang="en-US" sz="2200" dirty="0"/>
              <a:t>DB constraints guarantee that:</a:t>
            </a:r>
          </a:p>
          <a:p>
            <a:pPr>
              <a:defRPr/>
            </a:pPr>
            <a:endParaRPr lang="en-US" altLang="en-US" sz="2200" dirty="0"/>
          </a:p>
          <a:p>
            <a:pPr lvl="1">
              <a:defRPr/>
            </a:pPr>
            <a:r>
              <a:rPr lang="en-US" altLang="en-US" sz="2200" dirty="0"/>
              <a:t> rows in a table have </a:t>
            </a:r>
            <a:r>
              <a:rPr lang="en-US" altLang="en-US" sz="2200" b="1" dirty="0">
                <a:solidFill>
                  <a:srgbClr val="FF0000"/>
                </a:solidFill>
                <a:highlight>
                  <a:srgbClr val="FFFF00"/>
                </a:highlight>
              </a:rPr>
              <a:t>valid primary </a:t>
            </a:r>
            <a:r>
              <a:rPr lang="en-US" altLang="en-US" sz="2200" dirty="0">
                <a:highlight>
                  <a:srgbClr val="FFFF00"/>
                </a:highlight>
              </a:rPr>
              <a:t>or unique key</a:t>
            </a:r>
            <a:r>
              <a:rPr lang="en-US" altLang="en-US" sz="2200" dirty="0"/>
              <a:t> values</a:t>
            </a:r>
          </a:p>
          <a:p>
            <a:pPr lvl="1">
              <a:defRPr/>
            </a:pPr>
            <a:endParaRPr lang="en-US" altLang="en-US" sz="2200" dirty="0"/>
          </a:p>
          <a:p>
            <a:pPr lvl="1">
              <a:defRPr/>
            </a:pPr>
            <a:r>
              <a:rPr lang="en-US" altLang="en-US" sz="2200" dirty="0"/>
              <a:t>rows in a </a:t>
            </a:r>
            <a:r>
              <a:rPr lang="en-US" altLang="en-US" sz="2200" dirty="0">
                <a:highlight>
                  <a:srgbClr val="FFFF00"/>
                </a:highlight>
              </a:rPr>
              <a:t>dependent table </a:t>
            </a:r>
            <a:r>
              <a:rPr lang="en-US" altLang="en-US" sz="2200" dirty="0"/>
              <a:t>have </a:t>
            </a:r>
            <a:r>
              <a:rPr lang="en-US" altLang="en-US" sz="2200" b="1" dirty="0">
                <a:solidFill>
                  <a:srgbClr val="FF0000"/>
                </a:solidFill>
                <a:highlight>
                  <a:srgbClr val="FFFF00"/>
                </a:highlight>
              </a:rPr>
              <a:t>valid foreign key</a:t>
            </a:r>
            <a:r>
              <a:rPr lang="en-US" altLang="en-US" sz="2200" dirty="0"/>
              <a:t> values that reference rows in a parent table</a:t>
            </a:r>
          </a:p>
          <a:p>
            <a:pPr lvl="1">
              <a:defRPr/>
            </a:pPr>
            <a:endParaRPr lang="en-US" altLang="en-US" sz="2200" dirty="0"/>
          </a:p>
          <a:p>
            <a:pPr lvl="1">
              <a:defRPr/>
            </a:pPr>
            <a:r>
              <a:rPr lang="en-US" altLang="en-US" sz="2200" dirty="0"/>
              <a:t>individual column </a:t>
            </a:r>
            <a:r>
              <a:rPr lang="en-US" altLang="en-US" sz="2200" b="1" dirty="0">
                <a:solidFill>
                  <a:srgbClr val="FF0000"/>
                </a:solidFill>
                <a:highlight>
                  <a:srgbClr val="FFFF00"/>
                </a:highlight>
              </a:rPr>
              <a:t>values are valid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55225626-06AF-433F-8B20-54C827BCD0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Integrity Constraints (contd..)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897E7511-3A56-4016-952E-E015A0B3FA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2200" dirty="0"/>
              <a:t>Integrity Constraints-The </a:t>
            </a:r>
            <a:r>
              <a:rPr lang="en-US" altLang="en-US" sz="2200" b="1" dirty="0">
                <a:solidFill>
                  <a:srgbClr val="FF0000"/>
                </a:solidFill>
              </a:rPr>
              <a:t>constraints</a:t>
            </a:r>
            <a:r>
              <a:rPr lang="en-US" altLang="en-US" sz="2200" dirty="0"/>
              <a:t> we wish to impose </a:t>
            </a:r>
          </a:p>
          <a:p>
            <a:pPr eaLnBrk="1" hangingPunct="1">
              <a:defRPr/>
            </a:pPr>
            <a:r>
              <a:rPr lang="en-US" altLang="en-US" sz="2200" dirty="0"/>
              <a:t>Why???</a:t>
            </a:r>
          </a:p>
          <a:p>
            <a:pPr eaLnBrk="1" hangingPunct="1">
              <a:defRPr/>
            </a:pPr>
            <a:r>
              <a:rPr lang="en-US" altLang="en-US" sz="2200" dirty="0"/>
              <a:t>in order to protect the database from becoming inconsistent.</a:t>
            </a:r>
          </a:p>
          <a:p>
            <a:pPr eaLnBrk="1" hangingPunct="1">
              <a:defRPr/>
            </a:pPr>
            <a:endParaRPr lang="en-US" altLang="en-US" sz="2200" dirty="0"/>
          </a:p>
          <a:p>
            <a:pPr marL="0" indent="0">
              <a:buFontTx/>
              <a:buNone/>
              <a:defRPr/>
            </a:pPr>
            <a:r>
              <a:rPr lang="en-US" altLang="en-US" sz="2400" dirty="0"/>
              <a:t>Integrity constraints guard against accidental damage to the database, </a:t>
            </a:r>
          </a:p>
          <a:p>
            <a:pPr marL="0" indent="0">
              <a:buFontTx/>
              <a:buNone/>
              <a:defRPr/>
            </a:pPr>
            <a:r>
              <a:rPr lang="en-US" altLang="en-US" sz="2400" dirty="0"/>
              <a:t>by ensuring that authorized changes to the database do not result in a loss of data consistency.</a:t>
            </a:r>
          </a:p>
          <a:p>
            <a:pPr marL="457200" lvl="1" indent="0" eaLnBrk="1" hangingPunct="1">
              <a:buFontTx/>
              <a:buNone/>
              <a:defRPr/>
            </a:pPr>
            <a:endParaRPr lang="en-US" alt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E076EAFA-E83C-4C37-955B-1300816D7D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Types of Integrity Constraints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897E7511-3A56-4016-952E-E015A0B3FA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-76200" y="1219200"/>
            <a:ext cx="9220200" cy="4953000"/>
          </a:xfrm>
        </p:spPr>
        <p:txBody>
          <a:bodyPr/>
          <a:lstStyle/>
          <a:p>
            <a:pPr marL="914400" lvl="1" indent="-457200" eaLnBrk="1" hangingPunct="1">
              <a:buFont typeface="+mj-lt"/>
              <a:buAutoNum type="arabicPeriod"/>
              <a:defRPr/>
            </a:pPr>
            <a:r>
              <a:rPr lang="en-US" altLang="en-US" sz="2200" dirty="0"/>
              <a:t>Required Data</a:t>
            </a:r>
          </a:p>
          <a:p>
            <a:pPr marL="914400" lvl="1" indent="-457200" eaLnBrk="1" hangingPunct="1">
              <a:buFont typeface="+mj-lt"/>
              <a:buAutoNum type="arabicPeriod"/>
              <a:defRPr/>
            </a:pPr>
            <a:r>
              <a:rPr lang="en-US" altLang="en-US" sz="2200" dirty="0"/>
              <a:t>Attribute Domain Constraints</a:t>
            </a:r>
          </a:p>
          <a:p>
            <a:pPr marL="914400" lvl="1" indent="-457200" eaLnBrk="1" hangingPunct="1">
              <a:buFont typeface="+mj-lt"/>
              <a:buAutoNum type="arabicPeriod"/>
              <a:defRPr/>
            </a:pPr>
            <a:r>
              <a:rPr lang="en-US" altLang="en-US" sz="2200" dirty="0"/>
              <a:t>Entity Integrity</a:t>
            </a:r>
          </a:p>
          <a:p>
            <a:pPr marL="914400" lvl="1" indent="-457200" eaLnBrk="1" hangingPunct="1">
              <a:buFont typeface="+mj-lt"/>
              <a:buAutoNum type="arabicPeriod"/>
              <a:defRPr/>
            </a:pPr>
            <a:r>
              <a:rPr lang="en-US" altLang="en-US" sz="2200" dirty="0"/>
              <a:t>Enterprise Constraints</a:t>
            </a:r>
          </a:p>
          <a:p>
            <a:pPr marL="914400" lvl="1" indent="-457200" eaLnBrk="1" hangingPunct="1">
              <a:buFont typeface="+mj-lt"/>
              <a:buAutoNum type="arabicPeriod"/>
              <a:defRPr/>
            </a:pPr>
            <a:r>
              <a:rPr lang="en-US" altLang="en-US" sz="2200" dirty="0"/>
              <a:t>Referential Integrity</a:t>
            </a:r>
          </a:p>
          <a:p>
            <a:pPr marL="914400" lvl="1" indent="-457200" eaLnBrk="1" hangingPunct="1">
              <a:buFont typeface="+mj-lt"/>
              <a:buAutoNum type="arabicPeriod"/>
              <a:defRPr/>
            </a:pPr>
            <a:r>
              <a:rPr lang="en-US" altLang="en-US" sz="2200" dirty="0"/>
              <a:t>Unique Key</a:t>
            </a:r>
          </a:p>
          <a:p>
            <a:pPr marL="914400" lvl="1" indent="-457200" eaLnBrk="1" hangingPunct="1">
              <a:buFont typeface="+mj-lt"/>
              <a:buAutoNum type="arabicPeriod"/>
              <a:defRPr/>
            </a:pPr>
            <a:endParaRPr lang="en-US" altLang="en-US" sz="2200" dirty="0"/>
          </a:p>
          <a:p>
            <a:pPr marL="914400" lvl="1" indent="-457200" eaLnBrk="1" hangingPunct="1">
              <a:buFont typeface="+mj-lt"/>
              <a:buAutoNum type="arabicPeriod"/>
              <a:defRPr/>
            </a:pPr>
            <a:endParaRPr lang="en-US" altLang="en-US" sz="2200" dirty="0"/>
          </a:p>
          <a:p>
            <a:pPr marL="914400" lvl="1" indent="-457200" eaLnBrk="1" hangingPunct="1">
              <a:buFont typeface="+mj-lt"/>
              <a:buAutoNum type="arabicPeriod"/>
              <a:defRPr/>
            </a:pPr>
            <a:endParaRPr lang="en-US" altLang="en-US" sz="2200" dirty="0"/>
          </a:p>
          <a:p>
            <a:pPr marL="914400" lvl="1" indent="-457200" eaLnBrk="1" hangingPunct="1">
              <a:buFont typeface="+mj-lt"/>
              <a:buAutoNum type="arabicPeriod"/>
              <a:defRPr/>
            </a:pPr>
            <a:endParaRPr lang="en-US" altLang="en-US" sz="2200" dirty="0"/>
          </a:p>
          <a:p>
            <a:pPr marL="457200" lvl="1" indent="0" eaLnBrk="1" hangingPunct="1">
              <a:buFontTx/>
              <a:buNone/>
              <a:defRPr/>
            </a:pPr>
            <a:r>
              <a:rPr lang="en-US" altLang="en-US" sz="1800" dirty="0"/>
              <a:t>					Fig 5:Types of Integrity Constraints</a:t>
            </a: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en-US" sz="1800" dirty="0"/>
              <a:t>					</a:t>
            </a: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en-US" sz="1800" dirty="0"/>
              <a:t>					(9experttraining, unknown)</a:t>
            </a:r>
          </a:p>
          <a:p>
            <a:pPr marL="914400" lvl="1" indent="-457200" eaLnBrk="1" hangingPunct="1">
              <a:buFont typeface="+mj-lt"/>
              <a:buAutoNum type="arabicPeriod"/>
              <a:defRPr/>
            </a:pPr>
            <a:endParaRPr lang="en-US" altLang="en-US" sz="2200" dirty="0"/>
          </a:p>
          <a:p>
            <a:pPr marL="914400" lvl="1" indent="-457200" eaLnBrk="1" hangingPunct="1">
              <a:buFont typeface="+mj-lt"/>
              <a:buAutoNum type="arabicPeriod"/>
              <a:defRPr/>
            </a:pPr>
            <a:endParaRPr lang="en-US" altLang="en-US" sz="2200" dirty="0"/>
          </a:p>
          <a:p>
            <a:pPr marL="914400" lvl="1" indent="-457200" eaLnBrk="1" hangingPunct="1">
              <a:buFont typeface="+mj-lt"/>
              <a:buAutoNum type="arabicPeriod"/>
              <a:defRPr/>
            </a:pPr>
            <a:endParaRPr lang="en-US" altLang="en-US" sz="2200" dirty="0"/>
          </a:p>
          <a:p>
            <a:pPr marL="914400" lvl="1" indent="-457200" eaLnBrk="1" hangingPunct="1">
              <a:buFont typeface="+mj-lt"/>
              <a:buAutoNum type="arabicPeriod"/>
              <a:defRPr/>
            </a:pPr>
            <a:endParaRPr lang="en-US" altLang="en-US" sz="2200" dirty="0"/>
          </a:p>
          <a:p>
            <a:pPr marL="914400" lvl="1" indent="-457200" eaLnBrk="1" hangingPunct="1">
              <a:buFont typeface="+mj-lt"/>
              <a:buAutoNum type="arabicPeriod"/>
              <a:defRPr/>
            </a:pPr>
            <a:endParaRPr lang="en-US" altLang="en-US" sz="2200" dirty="0"/>
          </a:p>
          <a:p>
            <a:pPr marL="914400" lvl="1" indent="-457200" eaLnBrk="1" hangingPunct="1">
              <a:buFont typeface="+mj-lt"/>
              <a:buAutoNum type="arabicPeriod"/>
              <a:defRPr/>
            </a:pPr>
            <a:endParaRPr lang="en-US" altLang="en-US" sz="2200" dirty="0"/>
          </a:p>
        </p:txBody>
      </p:sp>
      <p:pic>
        <p:nvPicPr>
          <p:cNvPr id="21508" name="Picture 2" descr="Image result for database integrity constraints+required constraint">
            <a:extLst>
              <a:ext uri="{FF2B5EF4-FFF2-40B4-BE49-F238E27FC236}">
                <a16:creationId xmlns:a16="http://schemas.microsoft.com/office/drawing/2014/main" id="{480B14FE-3264-44A3-BE28-C4CF1D2CEB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038225"/>
            <a:ext cx="4648200" cy="376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5D3650A-0D6B-4CC5-9B86-975130E11C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A. Required Data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98C99975-8D4B-4A58-AF27-BE2C12AE5E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2200" dirty="0"/>
              <a:t>Some attributes </a:t>
            </a:r>
            <a:r>
              <a:rPr lang="en-US" altLang="en-US" sz="2200" b="1" dirty="0">
                <a:solidFill>
                  <a:srgbClr val="FF0000"/>
                </a:solidFill>
                <a:highlight>
                  <a:srgbClr val="FFFF00"/>
                </a:highlight>
              </a:rPr>
              <a:t>must always contain a value</a:t>
            </a:r>
            <a:endParaRPr lang="en-US" altLang="en-US" sz="2200" b="1" dirty="0">
              <a:highlight>
                <a:srgbClr val="FFFF00"/>
              </a:highlight>
            </a:endParaRPr>
          </a:p>
          <a:p>
            <a:pPr eaLnBrk="1" hangingPunct="1">
              <a:defRPr/>
            </a:pPr>
            <a:r>
              <a:rPr lang="en-US" altLang="en-US" sz="2200" dirty="0"/>
              <a:t>they cannot have a NULL value</a:t>
            </a:r>
          </a:p>
          <a:p>
            <a:pPr eaLnBrk="1" hangingPunct="1">
              <a:defRPr/>
            </a:pPr>
            <a:endParaRPr lang="en-US" altLang="en-US" sz="2200" dirty="0"/>
          </a:p>
          <a:p>
            <a:pPr eaLnBrk="1" hangingPunct="1">
              <a:defRPr/>
            </a:pPr>
            <a:r>
              <a:rPr lang="en-US" altLang="en-US" sz="2200" dirty="0"/>
              <a:t>For example:</a:t>
            </a:r>
          </a:p>
          <a:p>
            <a:pPr lvl="1" eaLnBrk="1" hangingPunct="1">
              <a:defRPr/>
            </a:pPr>
            <a:r>
              <a:rPr lang="en-US" altLang="en-US" sz="2200" dirty="0"/>
              <a:t>Every Customer </a:t>
            </a:r>
            <a:r>
              <a:rPr lang="en-US" altLang="en-US" sz="2200" b="1" dirty="0">
                <a:solidFill>
                  <a:srgbClr val="FF0000"/>
                </a:solidFill>
              </a:rPr>
              <a:t>must have </a:t>
            </a:r>
            <a:r>
              <a:rPr lang="en-US" altLang="en-US" sz="2200" dirty="0"/>
              <a:t>a </a:t>
            </a:r>
            <a:r>
              <a:rPr lang="en-US" altLang="en-US" sz="2200" dirty="0" err="1"/>
              <a:t>CustName</a:t>
            </a:r>
            <a:endParaRPr lang="en-US" altLang="en-US" sz="2200" dirty="0"/>
          </a:p>
          <a:p>
            <a:pPr lvl="1" eaLnBrk="1" hangingPunct="1">
              <a:defRPr/>
            </a:pPr>
            <a:endParaRPr lang="en-US" altLang="en-US" sz="2200" dirty="0"/>
          </a:p>
          <a:p>
            <a:pPr lvl="1" eaLnBrk="1" hangingPunct="1">
              <a:defRPr/>
            </a:pPr>
            <a:r>
              <a:rPr lang="en-US" altLang="en-US" sz="2200" dirty="0"/>
              <a:t>Every  Employee </a:t>
            </a:r>
            <a:r>
              <a:rPr lang="en-US" altLang="en-US" sz="2200" b="1" dirty="0">
                <a:solidFill>
                  <a:srgbClr val="FF0000"/>
                </a:solidFill>
              </a:rPr>
              <a:t>must have </a:t>
            </a:r>
            <a:r>
              <a:rPr lang="en-US" altLang="en-US" sz="2200" dirty="0"/>
              <a:t>a job title.</a:t>
            </a:r>
          </a:p>
          <a:p>
            <a:pPr lvl="1" eaLnBrk="1" hangingPunct="1">
              <a:defRPr/>
            </a:pPr>
            <a:endParaRPr lang="en-US" altLang="en-US" sz="2200" dirty="0"/>
          </a:p>
          <a:p>
            <a:pPr lvl="1" eaLnBrk="1" hangingPunct="1">
              <a:defRPr/>
            </a:pPr>
            <a:r>
              <a:rPr lang="en-US" altLang="en-US" sz="2200" dirty="0"/>
              <a:t>Every Order must have an  order number and an item number</a:t>
            </a:r>
          </a:p>
          <a:p>
            <a:pPr lvl="1" eaLnBrk="1" hangingPunct="1">
              <a:defRPr/>
            </a:pPr>
            <a:endParaRPr lang="en-US" altLang="en-US" sz="2200" dirty="0"/>
          </a:p>
        </p:txBody>
      </p:sp>
      <p:pic>
        <p:nvPicPr>
          <p:cNvPr id="22533" name="Picture 5" descr="And uh, carry the... Whatever. ">
            <a:extLst>
              <a:ext uri="{FF2B5EF4-FFF2-40B4-BE49-F238E27FC236}">
                <a16:creationId xmlns:a16="http://schemas.microsoft.com/office/drawing/2014/main" id="{BB1E2A24-89D5-4CF5-B700-B851A189A4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416" b="41860"/>
          <a:stretch/>
        </p:blipFill>
        <p:spPr bwMode="auto">
          <a:xfrm>
            <a:off x="6781800" y="815926"/>
            <a:ext cx="2362200" cy="1904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3959BE9-9C92-49EF-9089-9A14ABC7BCE7}"/>
              </a:ext>
            </a:extLst>
          </p:cNvPr>
          <p:cNvSpPr/>
          <p:nvPr/>
        </p:nvSpPr>
        <p:spPr bwMode="auto">
          <a:xfrm>
            <a:off x="6858000" y="1371600"/>
            <a:ext cx="2133600" cy="2286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rgbClr val="FF0000">
                <a:alpha val="40000"/>
              </a:srgbClr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F1CA91-907A-445F-B570-D6EA1A8617B5}"/>
              </a:ext>
            </a:extLst>
          </p:cNvPr>
          <p:cNvSpPr/>
          <p:nvPr/>
        </p:nvSpPr>
        <p:spPr bwMode="auto">
          <a:xfrm>
            <a:off x="6781800" y="2057400"/>
            <a:ext cx="2133600" cy="2286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rgbClr val="FF0000">
                <a:alpha val="40000"/>
              </a:srgbClr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3" name="Multiplication Sign 2">
            <a:extLst>
              <a:ext uri="{FF2B5EF4-FFF2-40B4-BE49-F238E27FC236}">
                <a16:creationId xmlns:a16="http://schemas.microsoft.com/office/drawing/2014/main" id="{AA20EB81-8CBE-49D7-871E-1C49EA468F49}"/>
              </a:ext>
            </a:extLst>
          </p:cNvPr>
          <p:cNvSpPr/>
          <p:nvPr/>
        </p:nvSpPr>
        <p:spPr bwMode="auto">
          <a:xfrm>
            <a:off x="7048500" y="892126"/>
            <a:ext cx="1981200" cy="1828799"/>
          </a:xfrm>
          <a:prstGeom prst="mathMultiply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uiExpand="1" build="p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CAD74489-5D0D-40B6-B6B1-FC8A705CF1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References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DB11FFC5-DD11-4610-9826-799EF2ACA15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930275"/>
            <a:ext cx="8991600" cy="495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sz="1600" dirty="0">
                <a:solidFill>
                  <a:srgbClr val="FF0000"/>
                </a:solidFill>
              </a:rPr>
              <a:t>I</a:t>
            </a:r>
            <a:r>
              <a:rPr lang="en-US" altLang="en-US" sz="1600" dirty="0"/>
              <a:t>an. (2018)</a:t>
            </a:r>
            <a:r>
              <a:rPr lang="en-US" altLang="en-US" sz="1600" i="1" dirty="0"/>
              <a:t>What is referential Integrity? </a:t>
            </a:r>
            <a:r>
              <a:rPr lang="en-US" sz="1600" dirty="0"/>
              <a:t>[Online] Available from: </a:t>
            </a:r>
            <a:r>
              <a:rPr lang="en-US" sz="1600" dirty="0">
                <a:hlinkClick r:id="rId2"/>
              </a:rPr>
              <a:t>https://database.guide/what-is-referential-integrity/</a:t>
            </a:r>
            <a:r>
              <a:rPr lang="en-US" sz="1600" dirty="0"/>
              <a:t>. [Accessed 1 November 2018].</a:t>
            </a:r>
            <a:endParaRPr lang="en-US" altLang="en-US" sz="1600" i="1" dirty="0"/>
          </a:p>
          <a:p>
            <a:pPr eaLnBrk="1" hangingPunct="1">
              <a:defRPr/>
            </a:pPr>
            <a:endParaRPr lang="en-US" altLang="en-US" sz="1600" i="1" dirty="0"/>
          </a:p>
          <a:p>
            <a:pPr>
              <a:defRPr/>
            </a:pPr>
            <a:r>
              <a:rPr lang="en-US" sz="1600" dirty="0">
                <a:solidFill>
                  <a:srgbClr val="FF0000"/>
                </a:solidFill>
              </a:rPr>
              <a:t>M</a:t>
            </a:r>
            <a:r>
              <a:rPr lang="en-US" sz="1600" dirty="0"/>
              <a:t>icrosoft. (unknown) </a:t>
            </a:r>
            <a:r>
              <a:rPr lang="en-US" sz="1600" i="1" dirty="0"/>
              <a:t>Restrict data input by using validation rules.</a:t>
            </a:r>
            <a:r>
              <a:rPr lang="en-US" sz="1600" dirty="0"/>
              <a:t> Available from: </a:t>
            </a:r>
            <a:r>
              <a:rPr lang="en-US" altLang="en-US" sz="1600" i="1" dirty="0">
                <a:hlinkClick r:id="rId3"/>
              </a:rPr>
              <a:t>https://support.office.com/en-us/article/restrict-data-input-by-using-validation-rules-b91c6b15-bcd3-42c1-90bf-e3a0272e988d</a:t>
            </a:r>
            <a:r>
              <a:rPr lang="en-US" altLang="en-US" sz="1600" dirty="0">
                <a:hlinkClick r:id="rId4"/>
              </a:rPr>
              <a:t>.</a:t>
            </a:r>
          </a:p>
          <a:p>
            <a:pPr marL="0" indent="0">
              <a:buFontTx/>
              <a:buNone/>
              <a:defRPr/>
            </a:pPr>
            <a:r>
              <a:rPr lang="en-US" sz="1600" dirty="0"/>
              <a:t>     [Accessed 10 October 2017].</a:t>
            </a:r>
          </a:p>
          <a:p>
            <a:pPr marL="0" indent="0" eaLnBrk="1" hangingPunct="1">
              <a:buFontTx/>
              <a:buNone/>
              <a:defRPr/>
            </a:pPr>
            <a:endParaRPr lang="en-US" altLang="en-US" sz="1600" dirty="0"/>
          </a:p>
          <a:p>
            <a:pPr eaLnBrk="1" hangingPunct="1">
              <a:defRPr/>
            </a:pPr>
            <a:r>
              <a:rPr lang="en-US" altLang="en-US" sz="1600" dirty="0">
                <a:solidFill>
                  <a:srgbClr val="FF0000"/>
                </a:solidFill>
              </a:rPr>
              <a:t>O</a:t>
            </a:r>
            <a:r>
              <a:rPr lang="en-US" altLang="en-US" sz="1600" dirty="0"/>
              <a:t>racle. (2018) </a:t>
            </a:r>
            <a:r>
              <a:rPr lang="en-US" sz="1600" i="1" dirty="0"/>
              <a:t>Data Integrity. </a:t>
            </a:r>
            <a:r>
              <a:rPr lang="en-US" sz="1600" dirty="0"/>
              <a:t>[Online] Available from: </a:t>
            </a:r>
            <a:r>
              <a:rPr lang="en-US" sz="1600" dirty="0">
                <a:hlinkClick r:id="rId5"/>
              </a:rPr>
              <a:t>https://docs.oracle.com/cd/B19306_01/server.102/b14220/data_int.htm</a:t>
            </a:r>
            <a:r>
              <a:rPr lang="en-US" sz="1600" dirty="0"/>
              <a:t>. [Accessed 1 November 2018].</a:t>
            </a:r>
          </a:p>
          <a:p>
            <a:pPr eaLnBrk="1" hangingPunct="1">
              <a:defRPr/>
            </a:pPr>
            <a:endParaRPr lang="en-US" sz="1600" i="1" dirty="0"/>
          </a:p>
          <a:p>
            <a:pPr>
              <a:defRPr/>
            </a:pPr>
            <a:r>
              <a:rPr lang="en-US" altLang="en-US" sz="1600" dirty="0">
                <a:solidFill>
                  <a:srgbClr val="FF0000"/>
                </a:solidFill>
              </a:rPr>
              <a:t>U</a:t>
            </a:r>
            <a:r>
              <a:rPr lang="en-US" altLang="en-US" sz="1600" dirty="0"/>
              <a:t>niversity of California. (2002) </a:t>
            </a:r>
            <a:r>
              <a:rPr lang="en-US" altLang="en-US" sz="1600" i="1" dirty="0"/>
              <a:t>Database Administration: Security and Integrity</a:t>
            </a:r>
            <a:r>
              <a:rPr lang="en-US" altLang="en-US" sz="1600" dirty="0"/>
              <a:t>. </a:t>
            </a:r>
            <a:r>
              <a:rPr lang="en-US" sz="1600" dirty="0"/>
              <a:t>[Online] Available from: </a:t>
            </a:r>
            <a:r>
              <a:rPr lang="en-US" altLang="en-US" sz="1600" dirty="0">
                <a:hlinkClick r:id="rId4"/>
              </a:rPr>
              <a:t>courses.ischool.berkeley.edu/i257/s04/Lectures/Lecture16_257.ppt.</a:t>
            </a:r>
          </a:p>
          <a:p>
            <a:pPr marL="0" indent="0">
              <a:buFontTx/>
              <a:buNone/>
              <a:defRPr/>
            </a:pPr>
            <a:r>
              <a:rPr lang="en-US" sz="1600" dirty="0"/>
              <a:t>     [Accessed 10 October 2017].</a:t>
            </a:r>
          </a:p>
          <a:p>
            <a:pPr marL="0" indent="0">
              <a:buFontTx/>
              <a:buNone/>
              <a:defRPr/>
            </a:pPr>
            <a:endParaRPr lang="en-US" sz="1600" dirty="0"/>
          </a:p>
          <a:p>
            <a:pPr>
              <a:defRPr/>
            </a:pPr>
            <a:r>
              <a:rPr lang="en-US" altLang="en-US" sz="1600" dirty="0"/>
              <a:t>9experttraining. (unknown) </a:t>
            </a:r>
            <a:r>
              <a:rPr lang="en-US" sz="1600" i="1" dirty="0"/>
              <a:t>Integrity Constraints</a:t>
            </a:r>
            <a:r>
              <a:rPr lang="en-US" sz="1600" dirty="0"/>
              <a:t>. [Online] Available from: </a:t>
            </a:r>
            <a:r>
              <a:rPr lang="en-US" altLang="en-US" sz="1600" dirty="0">
                <a:solidFill>
                  <a:schemeClr val="accent1">
                    <a:lumMod val="75000"/>
                  </a:schemeClr>
                </a:solidFill>
                <a:hlinkClick r:id="rId6"/>
              </a:rPr>
              <a:t>https://www.9experttraining.com/articles/Integrity-constraints</a:t>
            </a:r>
            <a:r>
              <a:rPr lang="en-US" altLang="en-US" sz="1600" dirty="0">
                <a:hlinkClick r:id="rId4"/>
              </a:rPr>
              <a:t>. </a:t>
            </a:r>
            <a:r>
              <a:rPr lang="en-US" sz="1600" dirty="0"/>
              <a:t>[Accessed 2 November 2018].</a:t>
            </a:r>
          </a:p>
          <a:p>
            <a:pPr marL="457200" lvl="1" indent="0" eaLnBrk="1" hangingPunct="1">
              <a:buFontTx/>
              <a:buNone/>
              <a:defRPr/>
            </a:pPr>
            <a:endParaRPr lang="en-US" sz="1600" dirty="0"/>
          </a:p>
          <a:p>
            <a:pPr marL="0" indent="0">
              <a:buFontTx/>
              <a:buNone/>
              <a:defRPr/>
            </a:pPr>
            <a:endParaRPr lang="en-US" sz="1600" dirty="0"/>
          </a:p>
          <a:p>
            <a:pPr marL="0" indent="0">
              <a:buFontTx/>
              <a:buNone/>
              <a:defRPr/>
            </a:pPr>
            <a:r>
              <a:rPr lang="en-US" sz="1600" dirty="0"/>
              <a:t> </a:t>
            </a:r>
            <a:endParaRPr lang="en-US" altLang="en-US" sz="1600" i="1" dirty="0">
              <a:hlinkClick r:id="rId3"/>
            </a:endParaRPr>
          </a:p>
          <a:p>
            <a:pPr eaLnBrk="1" hangingPunct="1">
              <a:defRPr/>
            </a:pPr>
            <a:endParaRPr lang="en-US" sz="1600" dirty="0"/>
          </a:p>
          <a:p>
            <a:pPr eaLnBrk="1" hangingPunct="1">
              <a:defRPr/>
            </a:pPr>
            <a:endParaRPr lang="en-US" sz="1600" i="1" dirty="0"/>
          </a:p>
          <a:p>
            <a:pPr eaLnBrk="1" hangingPunct="1">
              <a:defRPr/>
            </a:pPr>
            <a:endParaRPr lang="en-US" altLang="en-US" sz="1600" i="1" dirty="0"/>
          </a:p>
          <a:p>
            <a:pPr marL="0" indent="0" eaLnBrk="1" hangingPunct="1">
              <a:buFontTx/>
              <a:buNone/>
              <a:defRPr/>
            </a:pPr>
            <a:endParaRPr lang="en-US" altLang="en-US" sz="1600" i="1" dirty="0"/>
          </a:p>
          <a:p>
            <a:pPr eaLnBrk="1" hangingPunct="1">
              <a:defRPr/>
            </a:pPr>
            <a:endParaRPr lang="en-US" altLang="en-US" sz="1600" i="1" dirty="0"/>
          </a:p>
          <a:p>
            <a:pPr>
              <a:defRPr/>
            </a:pPr>
            <a:endParaRPr lang="en-US" altLang="en-US" sz="1600" dirty="0">
              <a:hlinkClick r:id="rId4"/>
            </a:endParaRPr>
          </a:p>
          <a:p>
            <a:pPr>
              <a:defRPr/>
            </a:pPr>
            <a:endParaRPr lang="en-US" alt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>
            <a:extLst>
              <a:ext uri="{FF2B5EF4-FFF2-40B4-BE49-F238E27FC236}">
                <a16:creationId xmlns:a16="http://schemas.microsoft.com/office/drawing/2014/main" id="{A5B91A82-4568-4D62-9200-D93ED75054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914400"/>
          </a:xfrm>
        </p:spPr>
        <p:txBody>
          <a:bodyPr/>
          <a:lstStyle/>
          <a:p>
            <a:r>
              <a:rPr lang="en-US" altLang="en-US" sz="3000"/>
              <a:t>A. Required(contd..)</a:t>
            </a:r>
          </a:p>
        </p:txBody>
      </p:sp>
      <p:sp>
        <p:nvSpPr>
          <p:cNvPr id="23555" name="Content Placeholder 2">
            <a:extLst>
              <a:ext uri="{FF2B5EF4-FFF2-40B4-BE49-F238E27FC236}">
                <a16:creationId xmlns:a16="http://schemas.microsoft.com/office/drawing/2014/main" id="{857D1E5F-1504-437E-9288-9F2BC3B3529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-84138" y="914400"/>
            <a:ext cx="4572001" cy="4953000"/>
          </a:xfrm>
        </p:spPr>
        <p:txBody>
          <a:bodyPr/>
          <a:lstStyle/>
          <a:p>
            <a:pPr marL="457200" indent="-457200">
              <a:buFont typeface="Futura Md BT" pitchFamily="34" charset="0"/>
              <a:buAutoNum type="arabicPeriod"/>
            </a:pPr>
            <a:r>
              <a:rPr lang="en-US" altLang="en-US" sz="2200"/>
              <a:t>Goto Design View of  Customer Table. </a:t>
            </a:r>
          </a:p>
          <a:p>
            <a:pPr marL="457200" indent="-457200">
              <a:buFont typeface="Futura Md BT" pitchFamily="34" charset="0"/>
              <a:buAutoNum type="arabicPeriod"/>
            </a:pPr>
            <a:endParaRPr lang="en-US" altLang="en-US" sz="2200"/>
          </a:p>
          <a:p>
            <a:pPr marL="457200" indent="-457200">
              <a:buFont typeface="Futura Md BT" pitchFamily="34" charset="0"/>
              <a:buAutoNum type="arabicPeriod"/>
            </a:pPr>
            <a:r>
              <a:rPr lang="en-US" altLang="en-US" sz="2200"/>
              <a:t>Click CustName </a:t>
            </a:r>
          </a:p>
          <a:p>
            <a:pPr marL="457200" indent="-457200">
              <a:buFont typeface="Futura Md BT" pitchFamily="34" charset="0"/>
              <a:buAutoNum type="arabicPeriod"/>
            </a:pPr>
            <a:endParaRPr lang="en-US" altLang="en-US" sz="2200"/>
          </a:p>
          <a:p>
            <a:pPr marL="457200" indent="-457200">
              <a:buFont typeface="Futura Md BT" pitchFamily="34" charset="0"/>
              <a:buAutoNum type="arabicPeriod"/>
            </a:pPr>
            <a:r>
              <a:rPr lang="en-US" altLang="en-US" sz="2200"/>
              <a:t>In the General Properties:</a:t>
            </a:r>
          </a:p>
          <a:p>
            <a:pPr marL="857250" lvl="1" indent="-457200">
              <a:buFont typeface="Futura Md BT" pitchFamily="34" charset="0"/>
              <a:buAutoNum type="alphaUcPeriod"/>
            </a:pPr>
            <a:r>
              <a:rPr lang="en-US" altLang="en-US" sz="2200"/>
              <a:t>Set Required: </a:t>
            </a:r>
            <a:r>
              <a:rPr lang="en-US" altLang="en-US" sz="2200" b="1">
                <a:solidFill>
                  <a:srgbClr val="C00000"/>
                </a:solidFill>
              </a:rPr>
              <a:t>Yes</a:t>
            </a:r>
          </a:p>
          <a:p>
            <a:pPr marL="857250" lvl="1" indent="-457200">
              <a:buFont typeface="Futura Md BT" pitchFamily="34" charset="0"/>
              <a:buAutoNum type="alphaUcPeriod"/>
            </a:pPr>
            <a:endParaRPr lang="en-US" altLang="en-US" sz="2200"/>
          </a:p>
          <a:p>
            <a:pPr marL="857250" lvl="1" indent="-457200">
              <a:buFont typeface="Futura Md BT" pitchFamily="34" charset="0"/>
              <a:buAutoNum type="alphaUcPeriod"/>
            </a:pPr>
            <a:r>
              <a:rPr lang="en-US" altLang="en-US" sz="2200"/>
              <a:t>Set Allow Zero Length: </a:t>
            </a:r>
            <a:r>
              <a:rPr lang="en-US" altLang="en-US" sz="2200" b="1">
                <a:solidFill>
                  <a:srgbClr val="C00000"/>
                </a:solidFill>
              </a:rPr>
              <a:t>No</a:t>
            </a:r>
          </a:p>
        </p:txBody>
      </p:sp>
      <p:pic>
        <p:nvPicPr>
          <p:cNvPr id="23556" name="Picture 3">
            <a:extLst>
              <a:ext uri="{FF2B5EF4-FFF2-40B4-BE49-F238E27FC236}">
                <a16:creationId xmlns:a16="http://schemas.microsoft.com/office/drawing/2014/main" id="{D1EE65B6-36FC-4541-8D0D-C2654F8DD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" r="55000" b="20370"/>
          <a:stretch>
            <a:fillRect/>
          </a:stretch>
        </p:blipFill>
        <p:spPr bwMode="auto">
          <a:xfrm>
            <a:off x="4449763" y="-1588"/>
            <a:ext cx="4694237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C3A28F3-079E-47BC-9624-61C78D7D03DC}"/>
              </a:ext>
            </a:extLst>
          </p:cNvPr>
          <p:cNvSpPr/>
          <p:nvPr/>
        </p:nvSpPr>
        <p:spPr bwMode="auto">
          <a:xfrm>
            <a:off x="5486400" y="6019800"/>
            <a:ext cx="3048000" cy="5334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101600">
              <a:srgbClr val="FF0000">
                <a:alpha val="60000"/>
              </a:srgbClr>
            </a:glow>
          </a:effectLst>
        </p:spPr>
        <p:txBody>
          <a:bodyPr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E02865-C4F9-45F5-AAE9-6DE406E2D823}"/>
              </a:ext>
            </a:extLst>
          </p:cNvPr>
          <p:cNvSpPr/>
          <p:nvPr/>
        </p:nvSpPr>
        <p:spPr bwMode="auto">
          <a:xfrm>
            <a:off x="5638800" y="2667000"/>
            <a:ext cx="3382964" cy="3048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101600">
              <a:srgbClr val="FF0000">
                <a:alpha val="60000"/>
              </a:srgbClr>
            </a:glow>
          </a:effectLst>
        </p:spPr>
        <p:txBody>
          <a:bodyPr/>
          <a:lstStyle/>
          <a:p>
            <a:pPr algn="ctr" eaLnBrk="1" hangingPunct="1">
              <a:defRPr/>
            </a:pPr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Content Placeholder 2">
            <a:extLst>
              <a:ext uri="{FF2B5EF4-FFF2-40B4-BE49-F238E27FC236}">
                <a16:creationId xmlns:a16="http://schemas.microsoft.com/office/drawing/2014/main" id="{C00F1397-FA9B-4808-B90D-5ACE65FEAD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914400"/>
            <a:ext cx="8229600" cy="4953000"/>
          </a:xfrm>
        </p:spPr>
        <p:txBody>
          <a:bodyPr/>
          <a:lstStyle/>
          <a:p>
            <a:pPr marL="457200" indent="-457200">
              <a:buFont typeface="Futura Md BT" pitchFamily="34" charset="0"/>
              <a:buAutoNum type="arabicPeriod" startAt="4"/>
            </a:pPr>
            <a:r>
              <a:rPr lang="en-US" altLang="en-US" sz="2200"/>
              <a:t>Double Click Customer table</a:t>
            </a:r>
          </a:p>
          <a:p>
            <a:pPr marL="457200" indent="-457200">
              <a:buFont typeface="Futura Md BT" pitchFamily="34" charset="0"/>
              <a:buAutoNum type="arabicPeriod" startAt="4"/>
            </a:pPr>
            <a:r>
              <a:rPr lang="en-US" altLang="en-US" sz="2200"/>
              <a:t>Select Date</a:t>
            </a:r>
          </a:p>
          <a:p>
            <a:pPr marL="457200" indent="-457200">
              <a:buFont typeface="Futura Md BT" pitchFamily="34" charset="0"/>
              <a:buAutoNum type="arabicPeriod" startAt="4"/>
            </a:pPr>
            <a:r>
              <a:rPr lang="en-US" altLang="en-US" sz="2200">
                <a:solidFill>
                  <a:srgbClr val="FF0000"/>
                </a:solidFill>
              </a:rPr>
              <a:t>Keep CustName blank</a:t>
            </a:r>
          </a:p>
          <a:p>
            <a:pPr marL="457200" indent="-457200">
              <a:buFont typeface="Futura Md BT" pitchFamily="34" charset="0"/>
              <a:buAutoNum type="arabicPeriod" startAt="4"/>
            </a:pPr>
            <a:r>
              <a:rPr lang="en-US" altLang="en-US" sz="2200"/>
              <a:t>Click save(or Cntrl+S)</a:t>
            </a:r>
          </a:p>
        </p:txBody>
      </p:sp>
      <p:pic>
        <p:nvPicPr>
          <p:cNvPr id="28676" name="Picture 3">
            <a:extLst>
              <a:ext uri="{FF2B5EF4-FFF2-40B4-BE49-F238E27FC236}">
                <a16:creationId xmlns:a16="http://schemas.microsoft.com/office/drawing/2014/main" id="{13D1E9CB-5E68-44C9-BCC6-AC3AF0432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833" b="53333"/>
          <a:stretch>
            <a:fillRect/>
          </a:stretch>
        </p:blipFill>
        <p:spPr bwMode="auto">
          <a:xfrm>
            <a:off x="4038600" y="87313"/>
            <a:ext cx="5041900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8BA04038-35A6-47DC-8A12-AB97A5971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6" r="34166" b="38148"/>
          <a:stretch>
            <a:fillRect/>
          </a:stretch>
        </p:blipFill>
        <p:spPr bwMode="auto">
          <a:xfrm>
            <a:off x="-76200" y="3429000"/>
            <a:ext cx="8305800" cy="3276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581" name="Title 1">
            <a:extLst>
              <a:ext uri="{FF2B5EF4-FFF2-40B4-BE49-F238E27FC236}">
                <a16:creationId xmlns:a16="http://schemas.microsoft.com/office/drawing/2014/main" id="{7EF7A3A7-5110-4FE5-91E0-BA79A02061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914400"/>
          </a:xfrm>
        </p:spPr>
        <p:txBody>
          <a:bodyPr/>
          <a:lstStyle/>
          <a:p>
            <a:r>
              <a:rPr lang="en-US" altLang="en-US" sz="3000"/>
              <a:t>A. Required(contd..)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2B8FDB-33E8-4191-8816-38583C226763}"/>
              </a:ext>
            </a:extLst>
          </p:cNvPr>
          <p:cNvSpPr/>
          <p:nvPr/>
        </p:nvSpPr>
        <p:spPr bwMode="auto">
          <a:xfrm>
            <a:off x="5791200" y="2819400"/>
            <a:ext cx="2667000" cy="2286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rgbClr val="FF0000">
                <a:alpha val="40000"/>
              </a:srgbClr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E15B8A6D-F5F1-497C-9536-295C1321E0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B. Attribute Domain Constraints</a:t>
            </a:r>
          </a:p>
        </p:txBody>
      </p:sp>
      <p:sp>
        <p:nvSpPr>
          <p:cNvPr id="1022979" name="Rectangle 3">
            <a:extLst>
              <a:ext uri="{FF2B5EF4-FFF2-40B4-BE49-F238E27FC236}">
                <a16:creationId xmlns:a16="http://schemas.microsoft.com/office/drawing/2014/main" id="{2B598E0C-4260-4D30-AD83-5131CABB8F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2200" dirty="0"/>
              <a:t>Every attribute has a </a:t>
            </a:r>
            <a:r>
              <a:rPr lang="en-US" altLang="en-US" sz="2200" b="1" i="1" dirty="0"/>
              <a:t>domain</a:t>
            </a:r>
          </a:p>
          <a:p>
            <a:pPr eaLnBrk="1" hangingPunct="1">
              <a:defRPr/>
            </a:pPr>
            <a:endParaRPr lang="en-US" altLang="en-US" sz="2200" dirty="0"/>
          </a:p>
          <a:p>
            <a:pPr eaLnBrk="1" hangingPunct="1">
              <a:defRPr/>
            </a:pPr>
            <a:r>
              <a:rPr lang="en-US" altLang="en-US" sz="2200" dirty="0"/>
              <a:t>Domain is a </a:t>
            </a:r>
            <a:r>
              <a:rPr lang="en-US" altLang="en-US" sz="2200" dirty="0">
                <a:highlight>
                  <a:srgbClr val="FFFF00"/>
                </a:highlight>
              </a:rPr>
              <a:t>set of values </a:t>
            </a:r>
            <a:r>
              <a:rPr lang="en-US" altLang="en-US" sz="2200" dirty="0"/>
              <a:t>that are allowed for it to use</a:t>
            </a:r>
          </a:p>
          <a:p>
            <a:pPr eaLnBrk="1" hangingPunct="1">
              <a:defRPr/>
            </a:pPr>
            <a:endParaRPr lang="en-US" altLang="en-US" sz="2200" dirty="0"/>
          </a:p>
          <a:p>
            <a:pPr eaLnBrk="1" hangingPunct="1">
              <a:defRPr/>
            </a:pPr>
            <a:r>
              <a:rPr lang="en-US" altLang="en-US" sz="2200" dirty="0"/>
              <a:t>For example:</a:t>
            </a:r>
          </a:p>
          <a:p>
            <a:pPr lvl="1" eaLnBrk="1" hangingPunct="1">
              <a:defRPr/>
            </a:pPr>
            <a:r>
              <a:rPr lang="en-US" altLang="en-US" sz="2200" dirty="0"/>
              <a:t>The domain of </a:t>
            </a:r>
            <a:r>
              <a:rPr lang="en-US" altLang="en-US" sz="2200" i="1" dirty="0"/>
              <a:t>gender</a:t>
            </a:r>
            <a:r>
              <a:rPr lang="en-US" altLang="en-US" sz="2200" dirty="0"/>
              <a:t> in the Employee relation is </a:t>
            </a: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en-US" sz="2200" dirty="0"/>
              <a:t>	“M” or “F”</a:t>
            </a:r>
          </a:p>
          <a:p>
            <a:pPr eaLnBrk="1" hangingPunct="1">
              <a:defRPr/>
            </a:pPr>
            <a:endParaRPr lang="en-US" altLang="en-US" sz="22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>
            <a:extLst>
              <a:ext uri="{FF2B5EF4-FFF2-40B4-BE49-F238E27FC236}">
                <a16:creationId xmlns:a16="http://schemas.microsoft.com/office/drawing/2014/main" id="{0F33AA30-760F-4668-8C97-3AB80150A3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914400"/>
          </a:xfrm>
        </p:spPr>
        <p:txBody>
          <a:bodyPr/>
          <a:lstStyle/>
          <a:p>
            <a:r>
              <a:rPr lang="en-US" altLang="en-US" sz="3000"/>
              <a:t>B.Domain Constraint </a:t>
            </a:r>
            <a:br>
              <a:rPr lang="en-US" altLang="en-US" sz="3000"/>
            </a:br>
            <a:r>
              <a:rPr lang="en-US" altLang="en-US" sz="3000"/>
              <a:t>(contd..)</a:t>
            </a:r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ACC2D225-E2A6-4C60-8194-ED4D2E7A17A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952500"/>
            <a:ext cx="5135563" cy="4953000"/>
          </a:xfrm>
        </p:spPr>
        <p:txBody>
          <a:bodyPr/>
          <a:lstStyle/>
          <a:p>
            <a:pPr marL="457200" indent="-457200">
              <a:buFont typeface="Futura Md BT" pitchFamily="34" charset="0"/>
              <a:buAutoNum type="arabicPeriod"/>
              <a:defRPr/>
            </a:pPr>
            <a:r>
              <a:rPr lang="en-US" altLang="en-US" sz="2400" dirty="0"/>
              <a:t>Add a field </a:t>
            </a:r>
            <a:r>
              <a:rPr lang="en-US" altLang="en-US" sz="2400" dirty="0">
                <a:solidFill>
                  <a:srgbClr val="FF0000"/>
                </a:solidFill>
              </a:rPr>
              <a:t>Gender</a:t>
            </a:r>
            <a:r>
              <a:rPr lang="en-US" altLang="en-US" sz="2400" dirty="0"/>
              <a:t> to Customer Table</a:t>
            </a:r>
          </a:p>
          <a:p>
            <a:pPr marL="457200" indent="-457200">
              <a:buFont typeface="Futura Md BT" pitchFamily="34" charset="0"/>
              <a:buAutoNum type="arabicPeriod"/>
              <a:defRPr/>
            </a:pPr>
            <a:endParaRPr lang="en-US" altLang="en-US" sz="2400" dirty="0"/>
          </a:p>
          <a:p>
            <a:pPr marL="457200" indent="-457200">
              <a:buFont typeface="Futura Md BT" pitchFamily="34" charset="0"/>
              <a:buAutoNum type="arabicPeriod"/>
              <a:defRPr/>
            </a:pPr>
            <a:r>
              <a:rPr lang="en-US" altLang="en-US" sz="2400" dirty="0"/>
              <a:t>Data Type: Short Text</a:t>
            </a:r>
          </a:p>
          <a:p>
            <a:pPr marL="457200" indent="-457200">
              <a:buFont typeface="Futura Md BT" pitchFamily="34" charset="0"/>
              <a:buAutoNum type="arabicPeriod"/>
              <a:defRPr/>
            </a:pPr>
            <a:endParaRPr lang="en-US" altLang="en-US" sz="2400" dirty="0"/>
          </a:p>
          <a:p>
            <a:pPr marL="457200" indent="-457200">
              <a:buFont typeface="Futura Md BT" pitchFamily="34" charset="0"/>
              <a:buAutoNum type="arabicPeriod"/>
              <a:defRPr/>
            </a:pPr>
            <a:r>
              <a:rPr lang="en-US" altLang="en-US" sz="2400" dirty="0"/>
              <a:t>In General properties type in for:</a:t>
            </a:r>
          </a:p>
          <a:p>
            <a:pPr marL="857250" lvl="1" indent="-457200">
              <a:buFont typeface="Futura Md BT" pitchFamily="34" charset="0"/>
              <a:buAutoNum type="alphaUcPeriod"/>
              <a:defRPr/>
            </a:pPr>
            <a:r>
              <a:rPr lang="en-US" altLang="en-US" sz="2400" dirty="0"/>
              <a:t>Validation Rule: </a:t>
            </a:r>
            <a:r>
              <a:rPr lang="en-US" altLang="en-US" sz="2400" b="1" dirty="0">
                <a:solidFill>
                  <a:srgbClr val="C00000"/>
                </a:solidFill>
              </a:rPr>
              <a:t>M or F</a:t>
            </a:r>
          </a:p>
          <a:p>
            <a:pPr marL="857250" lvl="1" indent="-457200">
              <a:buFont typeface="Futura Md BT" pitchFamily="34" charset="0"/>
              <a:buAutoNum type="alphaUcPeriod"/>
              <a:defRPr/>
            </a:pPr>
            <a:endParaRPr lang="en-US" altLang="en-US" sz="2400" dirty="0"/>
          </a:p>
          <a:p>
            <a:pPr marL="857250" lvl="1" indent="-457200">
              <a:buFont typeface="Futura Md BT" pitchFamily="34" charset="0"/>
              <a:buAutoNum type="alphaUcPeriod"/>
              <a:defRPr/>
            </a:pPr>
            <a:r>
              <a:rPr lang="en-US" altLang="en-US" sz="2400" dirty="0"/>
              <a:t>Validation text: </a:t>
            </a:r>
          </a:p>
          <a:p>
            <a:pPr marL="400050" lvl="1" indent="0">
              <a:buFontTx/>
              <a:buNone/>
              <a:defRPr/>
            </a:pPr>
            <a:r>
              <a:rPr lang="en-US" altLang="en-US" sz="2400" dirty="0"/>
              <a:t>      </a:t>
            </a:r>
            <a:r>
              <a:rPr lang="en-US" altLang="en-US" sz="2400" b="1" dirty="0">
                <a:solidFill>
                  <a:srgbClr val="C00000"/>
                </a:solidFill>
              </a:rPr>
              <a:t>Enter M for male and F for   </a:t>
            </a:r>
          </a:p>
          <a:p>
            <a:pPr marL="400050" lvl="1" indent="0">
              <a:buFontTx/>
              <a:buNone/>
              <a:defRPr/>
            </a:pPr>
            <a:r>
              <a:rPr lang="en-US" altLang="en-US" sz="2400" b="1" dirty="0">
                <a:solidFill>
                  <a:srgbClr val="C00000"/>
                </a:solidFill>
              </a:rPr>
              <a:t>      Female</a:t>
            </a:r>
          </a:p>
          <a:p>
            <a:pPr marL="857250" lvl="1" indent="-457200">
              <a:buFont typeface="Futura Md BT" pitchFamily="34" charset="0"/>
              <a:buAutoNum type="alphaUcPeriod"/>
              <a:defRPr/>
            </a:pPr>
            <a:endParaRPr lang="en-US" altLang="en-US" sz="2400" dirty="0"/>
          </a:p>
          <a:p>
            <a:pPr marL="457200" indent="-457200">
              <a:buFont typeface="Futura Md BT" pitchFamily="34" charset="0"/>
              <a:buAutoNum type="arabicPeriod"/>
              <a:defRPr/>
            </a:pPr>
            <a:r>
              <a:rPr lang="en-US" altLang="en-US" sz="2400" dirty="0"/>
              <a:t>Save Table</a:t>
            </a:r>
          </a:p>
          <a:p>
            <a:pPr marL="457200" indent="-457200">
              <a:buFont typeface="Futura Md BT" pitchFamily="34" charset="0"/>
              <a:buAutoNum type="arabicPeriod"/>
              <a:defRPr/>
            </a:pPr>
            <a:endParaRPr lang="en-US" altLang="en-US" sz="2400" dirty="0"/>
          </a:p>
        </p:txBody>
      </p:sp>
      <p:pic>
        <p:nvPicPr>
          <p:cNvPr id="26628" name="Picture 3">
            <a:extLst>
              <a:ext uri="{FF2B5EF4-FFF2-40B4-BE49-F238E27FC236}">
                <a16:creationId xmlns:a16="http://schemas.microsoft.com/office/drawing/2014/main" id="{95F7F09D-211D-49CE-8C7C-245808DA2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2" t="5466" r="56010" b="28287"/>
          <a:stretch>
            <a:fillRect/>
          </a:stretch>
        </p:blipFill>
        <p:spPr bwMode="auto">
          <a:xfrm>
            <a:off x="5135563" y="0"/>
            <a:ext cx="40243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B3F8D14-031E-495A-80E3-2FCED09D2280}"/>
              </a:ext>
            </a:extLst>
          </p:cNvPr>
          <p:cNvSpPr/>
          <p:nvPr/>
        </p:nvSpPr>
        <p:spPr bwMode="auto">
          <a:xfrm>
            <a:off x="5181600" y="6248400"/>
            <a:ext cx="3886200" cy="5334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 eaLnBrk="1" hangingPunct="1">
              <a:defRPr/>
            </a:pPr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id="{684792E9-FC67-4E57-9C37-CFE120305B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211849"/>
            <a:ext cx="8229600" cy="4953000"/>
          </a:xfrm>
        </p:spPr>
        <p:txBody>
          <a:bodyPr/>
          <a:lstStyle/>
          <a:p>
            <a:pPr marL="514350" indent="-514350">
              <a:buFont typeface="Futura Md BT" pitchFamily="34" charset="0"/>
              <a:buAutoNum type="arabicPeriod" startAt="5"/>
            </a:pPr>
            <a:r>
              <a:rPr lang="en-US" altLang="en-US" dirty="0"/>
              <a:t>Double Click Customer table to go to datasheet view</a:t>
            </a:r>
          </a:p>
          <a:p>
            <a:pPr marL="514350" indent="-514350">
              <a:buFont typeface="Futura Md BT" pitchFamily="34" charset="0"/>
              <a:buAutoNum type="arabicPeriod" startAt="5"/>
            </a:pPr>
            <a:r>
              <a:rPr lang="en-US" altLang="en-US" dirty="0"/>
              <a:t>Enter Gender as </a:t>
            </a:r>
            <a:r>
              <a:rPr lang="en-US" altLang="en-US" b="1" dirty="0">
                <a:solidFill>
                  <a:srgbClr val="FF0000"/>
                </a:solidFill>
              </a:rPr>
              <a:t>G</a:t>
            </a:r>
          </a:p>
        </p:txBody>
      </p:sp>
      <p:pic>
        <p:nvPicPr>
          <p:cNvPr id="27651" name="Picture 3">
            <a:extLst>
              <a:ext uri="{FF2B5EF4-FFF2-40B4-BE49-F238E27FC236}">
                <a16:creationId xmlns:a16="http://schemas.microsoft.com/office/drawing/2014/main" id="{DE937AFA-D810-4A75-827D-298D15CE72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4" r="38333" b="59327"/>
          <a:stretch/>
        </p:blipFill>
        <p:spPr bwMode="auto">
          <a:xfrm>
            <a:off x="30163" y="2971800"/>
            <a:ext cx="9113837" cy="202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2" name="Title 1">
            <a:extLst>
              <a:ext uri="{FF2B5EF4-FFF2-40B4-BE49-F238E27FC236}">
                <a16:creationId xmlns:a16="http://schemas.microsoft.com/office/drawing/2014/main" id="{6197E264-40B7-4C35-9207-81F4C98116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0"/>
            <a:ext cx="7772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000">
                <a:solidFill>
                  <a:srgbClr val="FFFFFF"/>
                </a:solidFill>
                <a:latin typeface="Futura Md BT" pitchFamily="34" charset="0"/>
              </a:rPr>
              <a:t>B.Domain Constraint (contd…)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FAA38C-D8EF-4DB4-B806-B01566E9A1F1}"/>
              </a:ext>
            </a:extLst>
          </p:cNvPr>
          <p:cNvSpPr/>
          <p:nvPr/>
        </p:nvSpPr>
        <p:spPr bwMode="auto">
          <a:xfrm>
            <a:off x="5905500" y="4316975"/>
            <a:ext cx="1447800" cy="3810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101600">
              <a:srgbClr val="FF0000">
                <a:alpha val="40000"/>
              </a:srgbClr>
            </a:glow>
          </a:effectLst>
        </p:spPr>
        <p:txBody>
          <a:bodyPr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0DCD0474-4792-4278-940C-4907646C42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06" t="41349" r="38333" b="38148"/>
          <a:stretch/>
        </p:blipFill>
        <p:spPr bwMode="auto">
          <a:xfrm>
            <a:off x="2438400" y="5326649"/>
            <a:ext cx="4191000" cy="1492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Content Placeholder 2">
            <a:extLst>
              <a:ext uri="{FF2B5EF4-FFF2-40B4-BE49-F238E27FC236}">
                <a16:creationId xmlns:a16="http://schemas.microsoft.com/office/drawing/2014/main" id="{758BD86C-58E1-436E-8015-AFC3E0D7EBD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Enter Correct Values for Gender</a:t>
            </a:r>
          </a:p>
        </p:txBody>
      </p:sp>
      <p:pic>
        <p:nvPicPr>
          <p:cNvPr id="28675" name="Picture 3">
            <a:extLst>
              <a:ext uri="{FF2B5EF4-FFF2-40B4-BE49-F238E27FC236}">
                <a16:creationId xmlns:a16="http://schemas.microsoft.com/office/drawing/2014/main" id="{CC92B158-DA3A-4F2F-9171-2D3A68E6A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49631"/>
          <a:stretch>
            <a:fillRect/>
          </a:stretch>
        </p:blipFill>
        <p:spPr bwMode="auto">
          <a:xfrm>
            <a:off x="381000" y="2133600"/>
            <a:ext cx="7924800" cy="449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Title 1">
            <a:extLst>
              <a:ext uri="{FF2B5EF4-FFF2-40B4-BE49-F238E27FC236}">
                <a16:creationId xmlns:a16="http://schemas.microsoft.com/office/drawing/2014/main" id="{5EE6A836-1037-4D02-88BF-4CD0A9DF20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0"/>
            <a:ext cx="7772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000">
                <a:solidFill>
                  <a:srgbClr val="FFFFFF"/>
                </a:solidFill>
                <a:latin typeface="Futura Md BT" pitchFamily="34" charset="0"/>
              </a:rPr>
              <a:t>B. Domain Constraint(contd..)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78B60A6C-D9DA-4C18-BB7B-A2AC413422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C. Entity Integrity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EAAE8FD6-13FA-4B8D-97BA-5BA997C818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200" y="1143000"/>
            <a:ext cx="8229600" cy="4953000"/>
          </a:xfrm>
        </p:spPr>
        <p:txBody>
          <a:bodyPr/>
          <a:lstStyle/>
          <a:p>
            <a:pPr marL="0" indent="0" eaLnBrk="1" hangingPunct="1">
              <a:buFontTx/>
              <a:buNone/>
              <a:defRPr/>
            </a:pPr>
            <a:r>
              <a:rPr lang="en-US" altLang="en-US" sz="2200" b="1" dirty="0"/>
              <a:t>Primary Key Constraint</a:t>
            </a:r>
          </a:p>
          <a:p>
            <a:pPr marL="0" indent="0" eaLnBrk="1" hangingPunct="1">
              <a:buFontTx/>
              <a:buNone/>
              <a:defRPr/>
            </a:pPr>
            <a:endParaRPr lang="en-US" altLang="en-US" sz="2200" dirty="0"/>
          </a:p>
          <a:p>
            <a:pPr marL="0" indent="0" eaLnBrk="1" hangingPunct="1">
              <a:buFontTx/>
              <a:buNone/>
              <a:defRPr/>
            </a:pPr>
            <a:r>
              <a:rPr lang="en-US" altLang="en-US" sz="2200" dirty="0"/>
              <a:t>Primary key of any entity/ row:</a:t>
            </a:r>
          </a:p>
          <a:p>
            <a:pPr eaLnBrk="1" hangingPunct="1">
              <a:defRPr/>
            </a:pPr>
            <a:endParaRPr lang="en-US" altLang="en-US" sz="2200" dirty="0"/>
          </a:p>
          <a:p>
            <a:pPr lvl="1" eaLnBrk="1" hangingPunct="1">
              <a:defRPr/>
            </a:pPr>
            <a:r>
              <a:rPr lang="en-US" altLang="en-US" sz="2200" dirty="0"/>
              <a:t>Must be Unique</a:t>
            </a:r>
          </a:p>
          <a:p>
            <a:pPr lvl="1" eaLnBrk="1" hangingPunct="1">
              <a:defRPr/>
            </a:pPr>
            <a:r>
              <a:rPr lang="en-US" altLang="en-US" sz="2200" dirty="0"/>
              <a:t>Cannot be NULL</a:t>
            </a:r>
          </a:p>
          <a:p>
            <a:pPr lvl="1" eaLnBrk="1" hangingPunct="1">
              <a:defRPr/>
            </a:pPr>
            <a:endParaRPr lang="en-US" altLang="en-US" sz="2200" dirty="0"/>
          </a:p>
          <a:p>
            <a:pPr lvl="1" eaLnBrk="1" hangingPunct="1">
              <a:defRPr/>
            </a:pPr>
            <a:r>
              <a:rPr lang="en-US" altLang="en-US" sz="2200" dirty="0"/>
              <a:t>Example: </a:t>
            </a:r>
          </a:p>
          <a:p>
            <a:pPr lvl="1" eaLnBrk="1" hangingPunct="1">
              <a:defRPr/>
            </a:pPr>
            <a:r>
              <a:rPr lang="en-US" altLang="en-US" sz="2200" dirty="0" err="1"/>
              <a:t>CustID</a:t>
            </a:r>
            <a:r>
              <a:rPr lang="en-US" altLang="en-US" sz="2200" dirty="0"/>
              <a:t> is primary key of Customer Table.</a:t>
            </a:r>
          </a:p>
          <a:p>
            <a:pPr lvl="1" eaLnBrk="1" hangingPunct="1">
              <a:defRPr/>
            </a:pPr>
            <a:endParaRPr lang="en-US" altLang="en-US" sz="2200" dirty="0"/>
          </a:p>
          <a:p>
            <a:pPr lvl="1" eaLnBrk="1" hangingPunct="1">
              <a:defRPr/>
            </a:pPr>
            <a:r>
              <a:rPr lang="en-US" altLang="en-US" sz="2200" dirty="0"/>
              <a:t>Activity:</a:t>
            </a: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en-US" sz="2200" dirty="0"/>
              <a:t>	Identify primary keys of other tables.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A1419C-36C2-4CFC-BDF4-C7D631FE4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r="48334" b="56165"/>
          <a:stretch>
            <a:fillRect/>
          </a:stretch>
        </p:blipFill>
        <p:spPr bwMode="auto">
          <a:xfrm>
            <a:off x="4343400" y="1524000"/>
            <a:ext cx="472440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1" name="Picture 1">
            <a:extLst>
              <a:ext uri="{FF2B5EF4-FFF2-40B4-BE49-F238E27FC236}">
                <a16:creationId xmlns:a16="http://schemas.microsoft.com/office/drawing/2014/main" id="{3B4E40A8-249D-4517-86D4-7C15AAED7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4" r="76666" b="64816"/>
          <a:stretch>
            <a:fillRect/>
          </a:stretch>
        </p:blipFill>
        <p:spPr bwMode="auto">
          <a:xfrm>
            <a:off x="5257800" y="0"/>
            <a:ext cx="213360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56CCB1F1-2A0D-42C2-8F5D-5AD58C47694D}"/>
              </a:ext>
            </a:extLst>
          </p:cNvPr>
          <p:cNvSpPr/>
          <p:nvPr/>
        </p:nvSpPr>
        <p:spPr bwMode="auto">
          <a:xfrm>
            <a:off x="4572000" y="2209800"/>
            <a:ext cx="685800" cy="91440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38100">
              <a:srgbClr val="FF0000"/>
            </a:glow>
          </a:effectLst>
        </p:spPr>
        <p:txBody>
          <a:bodyPr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D77152-A92E-4DF8-8338-1E046192495E}"/>
              </a:ext>
            </a:extLst>
          </p:cNvPr>
          <p:cNvSpPr/>
          <p:nvPr/>
        </p:nvSpPr>
        <p:spPr bwMode="auto">
          <a:xfrm>
            <a:off x="5257800" y="3429000"/>
            <a:ext cx="1447800" cy="3810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101600">
              <a:srgbClr val="FF0000">
                <a:alpha val="40000"/>
              </a:srgbClr>
            </a:glow>
          </a:effectLst>
        </p:spPr>
        <p:txBody>
          <a:bodyPr/>
          <a:lstStyle/>
          <a:p>
            <a:pPr algn="ctr" eaLnBrk="1" hangingPunct="1"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BF13A88B-CAF8-4E94-9B06-71D42BB142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-19050"/>
            <a:ext cx="7772400" cy="914400"/>
          </a:xfrm>
        </p:spPr>
        <p:txBody>
          <a:bodyPr/>
          <a:lstStyle/>
          <a:p>
            <a:pPr eaLnBrk="1" hangingPunct="1"/>
            <a:r>
              <a:rPr lang="en-US" altLang="en-US"/>
              <a:t>D. Enterprise Constraints</a:t>
            </a:r>
          </a:p>
        </p:txBody>
      </p:sp>
      <p:sp>
        <p:nvSpPr>
          <p:cNvPr id="1030147" name="Rectangle 3">
            <a:extLst>
              <a:ext uri="{FF2B5EF4-FFF2-40B4-BE49-F238E27FC236}">
                <a16:creationId xmlns:a16="http://schemas.microsoft.com/office/drawing/2014/main" id="{DAD2669D-A65C-4964-B0B7-9D8B0D1429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2200" dirty="0"/>
              <a:t>These are </a:t>
            </a:r>
            <a:r>
              <a:rPr lang="en-US" altLang="en-US" sz="2200" dirty="0">
                <a:highlight>
                  <a:srgbClr val="FFFF00"/>
                </a:highlight>
              </a:rPr>
              <a:t>business rule </a:t>
            </a:r>
            <a:r>
              <a:rPr lang="en-US" altLang="en-US" sz="2200" dirty="0"/>
              <a:t>that may affect the database and the data in it</a:t>
            </a: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en-US" sz="2200" dirty="0"/>
              <a:t>Example, </a:t>
            </a:r>
          </a:p>
          <a:p>
            <a:pPr lvl="1" eaLnBrk="1" hangingPunct="1">
              <a:defRPr/>
            </a:pPr>
            <a:r>
              <a:rPr lang="en-US" altLang="en-US" sz="2200" dirty="0"/>
              <a:t>Balance of a bank account cannot go below 500</a:t>
            </a:r>
          </a:p>
          <a:p>
            <a:pPr lvl="1" eaLnBrk="1" hangingPunct="1">
              <a:defRPr/>
            </a:pPr>
            <a:endParaRPr lang="en-US" altLang="en-US" sz="2200" dirty="0"/>
          </a:p>
          <a:p>
            <a:pPr lvl="1" eaLnBrk="1" hangingPunct="1">
              <a:defRPr/>
            </a:pPr>
            <a:r>
              <a:rPr lang="en-US" altLang="en-US" sz="2200" dirty="0"/>
              <a:t>Age of a movie customer cannot be &lt; 18</a:t>
            </a:r>
          </a:p>
          <a:p>
            <a:pPr lvl="1" eaLnBrk="1" hangingPunct="1">
              <a:defRPr/>
            </a:pPr>
            <a:endParaRPr lang="en-US" altLang="en-US" sz="2200" dirty="0"/>
          </a:p>
          <a:p>
            <a:pPr lvl="1" eaLnBrk="1" hangingPunct="1">
              <a:defRPr/>
            </a:pPr>
            <a:r>
              <a:rPr lang="en-US" altLang="en-US" sz="2200" dirty="0" err="1"/>
              <a:t>ProductPrice</a:t>
            </a:r>
            <a:r>
              <a:rPr lang="en-US" altLang="en-US" sz="2200" dirty="0"/>
              <a:t> cannot be less than 4</a:t>
            </a:r>
          </a:p>
          <a:p>
            <a:pPr lvl="1" eaLnBrk="1" hangingPunct="1">
              <a:defRPr/>
            </a:pPr>
            <a:endParaRPr lang="en-US" alt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0147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D533128-2156-420D-818C-EB642AA497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914400"/>
          </a:xfrm>
        </p:spPr>
        <p:txBody>
          <a:bodyPr/>
          <a:lstStyle/>
          <a:p>
            <a:r>
              <a:rPr lang="en-US" altLang="en-US" sz="3000"/>
              <a:t>D. Enterprise Constraint</a:t>
            </a:r>
            <a:br>
              <a:rPr lang="en-US" altLang="en-US" sz="3000"/>
            </a:br>
            <a:r>
              <a:rPr lang="en-US" altLang="en-US" sz="3000"/>
              <a:t>(contd…)</a:t>
            </a:r>
          </a:p>
        </p:txBody>
      </p:sp>
      <p:sp>
        <p:nvSpPr>
          <p:cNvPr id="62467" name="Content Placeholder 2">
            <a:extLst>
              <a:ext uri="{FF2B5EF4-FFF2-40B4-BE49-F238E27FC236}">
                <a16:creationId xmlns:a16="http://schemas.microsoft.com/office/drawing/2014/main" id="{06309AB7-D831-4DD0-B9DC-4D98029920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200" y="1155700"/>
            <a:ext cx="4495800" cy="4953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  <a:defRPr/>
            </a:pPr>
            <a:r>
              <a:rPr lang="en-US" altLang="en-US" sz="2400" dirty="0" err="1"/>
              <a:t>Goto</a:t>
            </a:r>
            <a:r>
              <a:rPr lang="en-US" altLang="en-US" sz="2400" dirty="0"/>
              <a:t> </a:t>
            </a:r>
            <a:r>
              <a:rPr lang="en-US" altLang="en-US" sz="2400" dirty="0" err="1"/>
              <a:t>DesignView</a:t>
            </a:r>
            <a:r>
              <a:rPr lang="en-US" altLang="en-US" sz="2400" dirty="0"/>
              <a:t> of Products</a:t>
            </a:r>
          </a:p>
          <a:p>
            <a:pPr marL="457200" indent="-457200">
              <a:buFont typeface="+mj-lt"/>
              <a:buAutoNum type="arabicPeriod"/>
              <a:defRPr/>
            </a:pPr>
            <a:endParaRPr lang="en-US" altLang="en-US" sz="2400" dirty="0"/>
          </a:p>
          <a:p>
            <a:pPr marL="457200" indent="-457200">
              <a:buFont typeface="+mj-lt"/>
              <a:buAutoNum type="arabicPeriod"/>
              <a:defRPr/>
            </a:pPr>
            <a:r>
              <a:rPr lang="en-US" altLang="en-US" sz="2400" dirty="0"/>
              <a:t>Select </a:t>
            </a:r>
            <a:r>
              <a:rPr lang="en-US" altLang="en-US" sz="2400" dirty="0" err="1"/>
              <a:t>Prod_PricePer</a:t>
            </a:r>
            <a:r>
              <a:rPr lang="en-US" altLang="en-US" sz="2400" dirty="0"/>
              <a:t> field</a:t>
            </a:r>
          </a:p>
          <a:p>
            <a:pPr marL="457200" indent="-457200">
              <a:buFont typeface="+mj-lt"/>
              <a:buAutoNum type="arabicPeriod"/>
              <a:defRPr/>
            </a:pPr>
            <a:endParaRPr lang="en-US" altLang="en-US" sz="2400" dirty="0"/>
          </a:p>
          <a:p>
            <a:pPr marL="457200" indent="-457200">
              <a:buFont typeface="+mj-lt"/>
              <a:buAutoNum type="arabicPeriod"/>
              <a:defRPr/>
            </a:pPr>
            <a:r>
              <a:rPr lang="en-US" altLang="en-US" sz="2400" dirty="0"/>
              <a:t>General Properties, Type:</a:t>
            </a:r>
          </a:p>
          <a:p>
            <a:pPr marL="857250" lvl="1" indent="-457200">
              <a:buFont typeface="+mj-lt"/>
              <a:buAutoNum type="alphaUcPeriod"/>
              <a:defRPr/>
            </a:pPr>
            <a:r>
              <a:rPr lang="en-US" altLang="en-US" sz="2400" dirty="0"/>
              <a:t>Validation Rule:</a:t>
            </a:r>
            <a:r>
              <a:rPr lang="en-US" altLang="en-US" sz="2400" dirty="0">
                <a:solidFill>
                  <a:srgbClr val="FF0000"/>
                </a:solidFill>
              </a:rPr>
              <a:t>&gt;4</a:t>
            </a:r>
          </a:p>
          <a:p>
            <a:pPr marL="857250" lvl="1" indent="-457200">
              <a:buFont typeface="+mj-lt"/>
              <a:buAutoNum type="alphaUcPeriod"/>
              <a:defRPr/>
            </a:pPr>
            <a:r>
              <a:rPr lang="en-US" altLang="en-US" sz="2400" dirty="0"/>
              <a:t>Validation Text: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</a:p>
          <a:p>
            <a:pPr marL="400050" lvl="1" indent="0">
              <a:buFontTx/>
              <a:buNone/>
              <a:defRPr/>
            </a:pPr>
            <a:r>
              <a:rPr lang="en-US" altLang="en-US" sz="2400" dirty="0">
                <a:solidFill>
                  <a:srgbClr val="FF0000"/>
                </a:solidFill>
              </a:rPr>
              <a:t>Price cannot be less than 4</a:t>
            </a:r>
          </a:p>
          <a:p>
            <a:pPr marL="400050" lvl="1" indent="0">
              <a:buFontTx/>
              <a:buNone/>
              <a:defRPr/>
            </a:pPr>
            <a:endParaRPr lang="en-US" altLang="en-US" sz="2400" dirty="0">
              <a:solidFill>
                <a:srgbClr val="FF0000"/>
              </a:solidFill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altLang="en-US" sz="2400" dirty="0"/>
              <a:t>Save table</a:t>
            </a:r>
          </a:p>
        </p:txBody>
      </p:sp>
      <p:pic>
        <p:nvPicPr>
          <p:cNvPr id="31748" name="Picture 3">
            <a:extLst>
              <a:ext uri="{FF2B5EF4-FFF2-40B4-BE49-F238E27FC236}">
                <a16:creationId xmlns:a16="http://schemas.microsoft.com/office/drawing/2014/main" id="{167DDE28-B762-4054-BBB2-5D25F6570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4" r="51666" b="23334"/>
          <a:stretch>
            <a:fillRect/>
          </a:stretch>
        </p:blipFill>
        <p:spPr bwMode="auto">
          <a:xfrm>
            <a:off x="4648200" y="-76200"/>
            <a:ext cx="4419600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124FADB-B454-4559-8BF8-17B0D5EDB97F}"/>
              </a:ext>
            </a:extLst>
          </p:cNvPr>
          <p:cNvSpPr/>
          <p:nvPr/>
        </p:nvSpPr>
        <p:spPr bwMode="auto">
          <a:xfrm>
            <a:off x="5638800" y="5638800"/>
            <a:ext cx="3429000" cy="4699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76200">
              <a:srgbClr val="FF0000"/>
            </a:glow>
          </a:effectLst>
        </p:spPr>
        <p:txBody>
          <a:bodyPr/>
          <a:lstStyle/>
          <a:p>
            <a:pPr algn="ctr" eaLnBrk="1" hangingPunct="1">
              <a:defRPr/>
            </a:pPr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Content Placeholder 2">
            <a:extLst>
              <a:ext uri="{FF2B5EF4-FFF2-40B4-BE49-F238E27FC236}">
                <a16:creationId xmlns:a16="http://schemas.microsoft.com/office/drawing/2014/main" id="{02E3F41F-9C46-46C7-9C48-69C3934D91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88" y="914400"/>
            <a:ext cx="4570412" cy="4953000"/>
          </a:xfrm>
        </p:spPr>
        <p:txBody>
          <a:bodyPr/>
          <a:lstStyle/>
          <a:p>
            <a:pPr marL="457200" indent="-457200">
              <a:buFont typeface="+mj-lt"/>
              <a:buAutoNum type="arabicPeriod" startAt="5"/>
              <a:defRPr/>
            </a:pPr>
            <a:r>
              <a:rPr lang="en-US" altLang="en-US" sz="2400" dirty="0"/>
              <a:t>Double click Products to go to Datasheet View</a:t>
            </a:r>
          </a:p>
          <a:p>
            <a:pPr marL="457200" indent="-457200">
              <a:buFont typeface="+mj-lt"/>
              <a:buAutoNum type="arabicPeriod" startAt="5"/>
              <a:defRPr/>
            </a:pPr>
            <a:endParaRPr lang="en-US" altLang="en-US" sz="2400" dirty="0"/>
          </a:p>
          <a:p>
            <a:pPr marL="457200" indent="-457200">
              <a:buFont typeface="+mj-lt"/>
              <a:buAutoNum type="arabicPeriod" startAt="5"/>
              <a:defRPr/>
            </a:pPr>
            <a:r>
              <a:rPr lang="en-US" altLang="en-US" sz="2400" dirty="0"/>
              <a:t>Input </a:t>
            </a:r>
          </a:p>
          <a:p>
            <a:pPr marL="400050" lvl="1" indent="0">
              <a:buFontTx/>
              <a:buNone/>
              <a:defRPr/>
            </a:pPr>
            <a:r>
              <a:rPr lang="en-US" altLang="en-US" sz="2200" dirty="0" err="1"/>
              <a:t>ProdName:Raspberry</a:t>
            </a:r>
            <a:r>
              <a:rPr lang="en-US" altLang="en-US" sz="2200" dirty="0"/>
              <a:t> pie Prod_PricePer:3</a:t>
            </a:r>
          </a:p>
          <a:p>
            <a:pPr marL="0" indent="0">
              <a:buFontTx/>
              <a:buNone/>
              <a:defRPr/>
            </a:pPr>
            <a:endParaRPr lang="en-US" altLang="en-US" sz="2400" dirty="0"/>
          </a:p>
          <a:p>
            <a:pPr marL="457200" indent="-457200">
              <a:buFont typeface="+mj-lt"/>
              <a:buAutoNum type="arabicPeriod" startAt="7"/>
              <a:defRPr/>
            </a:pPr>
            <a:r>
              <a:rPr lang="en-US" altLang="en-US" sz="2400" dirty="0"/>
              <a:t>Save</a:t>
            </a:r>
          </a:p>
        </p:txBody>
      </p:sp>
      <p:pic>
        <p:nvPicPr>
          <p:cNvPr id="32771" name="Picture 3">
            <a:extLst>
              <a:ext uri="{FF2B5EF4-FFF2-40B4-BE49-F238E27FC236}">
                <a16:creationId xmlns:a16="http://schemas.microsoft.com/office/drawing/2014/main" id="{8F96682C-0F93-403E-B469-E0CEE5B77F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6" r="52499" b="47037"/>
          <a:stretch>
            <a:fillRect/>
          </a:stretch>
        </p:blipFill>
        <p:spPr bwMode="auto">
          <a:xfrm>
            <a:off x="4572000" y="152400"/>
            <a:ext cx="4343400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0BFE676D-3DBE-4EBF-BDD7-278D142B3D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51" t="23184" r="39166" b="38148"/>
          <a:stretch/>
        </p:blipFill>
        <p:spPr bwMode="auto">
          <a:xfrm>
            <a:off x="2971800" y="3276600"/>
            <a:ext cx="6170612" cy="3581399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773" name="Title 1">
            <a:extLst>
              <a:ext uri="{FF2B5EF4-FFF2-40B4-BE49-F238E27FC236}">
                <a16:creationId xmlns:a16="http://schemas.microsoft.com/office/drawing/2014/main" id="{0C744EB2-BD73-4F21-9568-EE3D195C35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-38100"/>
            <a:ext cx="7772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000">
                <a:solidFill>
                  <a:srgbClr val="FFFFFF"/>
                </a:solidFill>
                <a:latin typeface="Futura Md BT" pitchFamily="34" charset="0"/>
              </a:rPr>
              <a:t>D. Enterprise Constraint</a:t>
            </a:r>
            <a:br>
              <a:rPr lang="en-US" altLang="en-US" sz="3000">
                <a:solidFill>
                  <a:srgbClr val="FFFFFF"/>
                </a:solidFill>
                <a:latin typeface="Futura Md BT" pitchFamily="34" charset="0"/>
              </a:rPr>
            </a:br>
            <a:r>
              <a:rPr lang="en-US" altLang="en-US" sz="3000">
                <a:solidFill>
                  <a:srgbClr val="FFFFFF"/>
                </a:solidFill>
                <a:latin typeface="Futura Md BT" pitchFamily="34" charset="0"/>
              </a:rPr>
              <a:t>(contd…)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71E8F4A5-0E81-4BD4-8829-064A71BF2D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Overview</a:t>
            </a:r>
          </a:p>
        </p:txBody>
      </p:sp>
      <p:sp>
        <p:nvSpPr>
          <p:cNvPr id="5123" name="Content Placeholder 2">
            <a:extLst>
              <a:ext uri="{FF2B5EF4-FFF2-40B4-BE49-F238E27FC236}">
                <a16:creationId xmlns:a16="http://schemas.microsoft.com/office/drawing/2014/main" id="{F38F49CA-5088-410D-A9D2-15F97CC1D72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/>
              <a:t>MSAccess</a:t>
            </a:r>
          </a:p>
          <a:p>
            <a:endParaRPr lang="en-US" altLang="en-US" sz="2800"/>
          </a:p>
          <a:p>
            <a:r>
              <a:rPr lang="en-US" altLang="en-US" sz="2800"/>
              <a:t>Integrity Constraints</a:t>
            </a:r>
          </a:p>
          <a:p>
            <a:pPr lvl="1" eaLnBrk="1" hangingPunct="1"/>
            <a:r>
              <a:rPr lang="en-US" altLang="en-US"/>
              <a:t>Required Data</a:t>
            </a:r>
          </a:p>
          <a:p>
            <a:pPr lvl="1" eaLnBrk="1" hangingPunct="1"/>
            <a:r>
              <a:rPr lang="en-US" altLang="en-US"/>
              <a:t>Domain Constraints</a:t>
            </a:r>
          </a:p>
          <a:p>
            <a:pPr lvl="1" eaLnBrk="1" hangingPunct="1"/>
            <a:r>
              <a:rPr lang="en-US" altLang="en-US"/>
              <a:t>Entity Integrity</a:t>
            </a:r>
          </a:p>
          <a:p>
            <a:pPr lvl="1" eaLnBrk="1" hangingPunct="1"/>
            <a:r>
              <a:rPr lang="en-US" altLang="en-US"/>
              <a:t>Enterprise Constraints</a:t>
            </a:r>
          </a:p>
          <a:p>
            <a:pPr lvl="1" eaLnBrk="1" hangingPunct="1"/>
            <a:r>
              <a:rPr lang="en-US" altLang="en-US"/>
              <a:t>Referential Integrity</a:t>
            </a:r>
          </a:p>
          <a:p>
            <a:pPr lvl="1" eaLnBrk="1" hangingPunct="1"/>
            <a:r>
              <a:rPr lang="en-US" altLang="en-US"/>
              <a:t>Unique Key</a:t>
            </a:r>
          </a:p>
          <a:p>
            <a:endParaRPr lang="en-US" altLang="en-US" sz="2800"/>
          </a:p>
          <a:p>
            <a:endParaRPr lang="en-US" altLang="en-US" sz="28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D8A68228-2ECD-4358-82B4-1318AABD7A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E. Referential Integrity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1C694FCE-8EE8-401D-8640-00FFA2E7BE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914400"/>
            <a:ext cx="8686800" cy="4953000"/>
          </a:xfrm>
        </p:spPr>
        <p:txBody>
          <a:bodyPr/>
          <a:lstStyle/>
          <a:p>
            <a:pPr algn="just" eaLnBrk="1" hangingPunct="1">
              <a:defRPr/>
            </a:pPr>
            <a:r>
              <a:rPr lang="en-US" sz="2000" i="1" dirty="0">
                <a:latin typeface="Verdana" panose="020B0604030504040204" pitchFamily="34" charset="0"/>
                <a:ea typeface="Verdana" panose="020B0604030504040204" pitchFamily="34" charset="0"/>
              </a:rPr>
              <a:t>Referential integrity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 refers to the accuracy and consistency of data within a</a:t>
            </a:r>
            <a:r>
              <a:rPr lang="en-US" sz="20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  <a:r>
              <a:rPr lang="en-US" sz="20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relationship</a:t>
            </a:r>
            <a:r>
              <a:rPr lang="en-US" sz="20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(Ian,2018)</a:t>
            </a:r>
            <a:r>
              <a:rPr lang="en-US" sz="20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 eaLnBrk="1" hangingPunct="1">
              <a:defRPr/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 eaLnBrk="1" hangingPunct="1">
              <a:defRPr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When database tables are linked together, one table is usually called the </a:t>
            </a:r>
            <a:r>
              <a:rPr lang="en-US" sz="20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Parent table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 and the other (the table that it is linked to) is called the </a:t>
            </a:r>
            <a:r>
              <a:rPr lang="en-US" sz="20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Child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. </a:t>
            </a:r>
          </a:p>
          <a:p>
            <a:pPr algn="just" eaLnBrk="1" hangingPunct="1">
              <a:defRPr/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 eaLnBrk="1" hangingPunct="1">
              <a:defRPr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In </a:t>
            </a:r>
            <a:r>
              <a:rPr lang="en-US" sz="2000" dirty="0">
                <a:highlight>
                  <a:srgbClr val="FFFF00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Parent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 table, the field is </a:t>
            </a:r>
            <a:r>
              <a:rPr lang="en-US" sz="2000" dirty="0">
                <a:highlight>
                  <a:srgbClr val="FFFF00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Primary Key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pPr marL="0" indent="0" algn="just" eaLnBrk="1" hangingPunct="1">
              <a:buFontTx/>
              <a:buNone/>
              <a:defRPr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    which is borrowed in </a:t>
            </a:r>
            <a:r>
              <a:rPr lang="en-US" sz="2000" dirty="0">
                <a:highlight>
                  <a:srgbClr val="00FF00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Child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Table as a </a:t>
            </a:r>
            <a:r>
              <a:rPr lang="en-US" sz="2000" dirty="0">
                <a:highlight>
                  <a:srgbClr val="00FF00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Foreign Key</a:t>
            </a:r>
          </a:p>
          <a:p>
            <a:pPr algn="just" eaLnBrk="1" hangingPunct="1">
              <a:defRPr/>
            </a:pPr>
            <a:endParaRPr lang="en-US" alt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 eaLnBrk="1" hangingPunct="1">
              <a:defRPr/>
            </a:pPr>
            <a:r>
              <a:rPr lang="en-US" alt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Referential Integrity means that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whenever a foreign key value is used it must reference a valid, existing primary key in the parent table</a:t>
            </a:r>
            <a:endParaRPr lang="en-US" alt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5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92355-6946-4703-8166-F4C97CFA3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066800"/>
            <a:ext cx="8534400" cy="4953000"/>
          </a:xfrm>
        </p:spPr>
        <p:txBody>
          <a:bodyPr/>
          <a:lstStyle/>
          <a:p>
            <a:pPr>
              <a:defRPr/>
            </a:pPr>
            <a:r>
              <a:rPr lang="en-US" sz="2200" dirty="0">
                <a:highlight>
                  <a:srgbClr val="00FFFF"/>
                </a:highlight>
              </a:rPr>
              <a:t>Relation</a:t>
            </a:r>
            <a:r>
              <a:rPr lang="en-US" sz="2200" dirty="0"/>
              <a:t> between Customers Table and Orders Table.</a:t>
            </a:r>
          </a:p>
          <a:p>
            <a:pPr marL="0" indent="0">
              <a:buFontTx/>
              <a:buNone/>
              <a:defRPr/>
            </a:pPr>
            <a:r>
              <a:rPr lang="en-US" sz="2200" i="1" dirty="0">
                <a:latin typeface="Andalus" panose="02020603050405020304" pitchFamily="18" charset="-78"/>
                <a:cs typeface="Andalus" panose="02020603050405020304" pitchFamily="18" charset="-78"/>
              </a:rPr>
              <a:t>	</a:t>
            </a:r>
            <a:r>
              <a:rPr lang="en-US" sz="2200" b="1" dirty="0">
                <a:highlight>
                  <a:srgbClr val="00FFFF"/>
                </a:highlight>
                <a:latin typeface="Andalus" panose="02020603050405020304" pitchFamily="18" charset="-78"/>
                <a:cs typeface="Andalus" panose="02020603050405020304" pitchFamily="18" charset="-78"/>
              </a:rPr>
              <a:t>Customer </a:t>
            </a:r>
            <a:r>
              <a:rPr lang="en-US" sz="2200" b="1" i="1" dirty="0">
                <a:highlight>
                  <a:srgbClr val="FF9900"/>
                </a:highlight>
                <a:latin typeface="Andalus" panose="02020603050405020304" pitchFamily="18" charset="-78"/>
                <a:cs typeface="Andalus" panose="02020603050405020304" pitchFamily="18" charset="-78"/>
              </a:rPr>
              <a:t>places </a:t>
            </a:r>
            <a:r>
              <a:rPr lang="en-US" sz="2200" b="1" dirty="0">
                <a:highlight>
                  <a:srgbClr val="00FFFF"/>
                </a:highlight>
                <a:latin typeface="Andalus" panose="02020603050405020304" pitchFamily="18" charset="-78"/>
                <a:cs typeface="Andalus" panose="02020603050405020304" pitchFamily="18" charset="-78"/>
              </a:rPr>
              <a:t>Order</a:t>
            </a:r>
          </a:p>
          <a:p>
            <a:pPr>
              <a:defRPr/>
            </a:pPr>
            <a:endParaRPr lang="en-US" sz="2200" dirty="0"/>
          </a:p>
          <a:p>
            <a:pPr>
              <a:defRPr/>
            </a:pPr>
            <a:r>
              <a:rPr lang="en-US" sz="2200" dirty="0"/>
              <a:t>Customer Table -  </a:t>
            </a:r>
            <a:r>
              <a:rPr lang="en-US" sz="2200" dirty="0" err="1">
                <a:highlight>
                  <a:srgbClr val="FFFF00"/>
                </a:highlight>
              </a:rPr>
              <a:t>CustomerID</a:t>
            </a:r>
            <a:r>
              <a:rPr lang="en-US" sz="2200" dirty="0"/>
              <a:t> is a unique </a:t>
            </a:r>
            <a:r>
              <a:rPr lang="en-US" sz="2200" dirty="0">
                <a:highlight>
                  <a:srgbClr val="FFFF00"/>
                </a:highlight>
              </a:rPr>
              <a:t>Primary Key</a:t>
            </a:r>
          </a:p>
          <a:p>
            <a:pPr>
              <a:defRPr/>
            </a:pPr>
            <a:endParaRPr lang="en-US" sz="2200" dirty="0">
              <a:highlight>
                <a:srgbClr val="FFFF00"/>
              </a:highlight>
            </a:endParaRPr>
          </a:p>
          <a:p>
            <a:pPr>
              <a:defRPr/>
            </a:pPr>
            <a:r>
              <a:rPr lang="en-US" sz="2200" dirty="0"/>
              <a:t>Orders table -       </a:t>
            </a:r>
            <a:r>
              <a:rPr lang="en-US" sz="2200" dirty="0" err="1">
                <a:highlight>
                  <a:srgbClr val="00FF00"/>
                </a:highlight>
              </a:rPr>
              <a:t>CustomerID</a:t>
            </a:r>
            <a:r>
              <a:rPr lang="en-US" sz="2200" dirty="0"/>
              <a:t> is a </a:t>
            </a:r>
            <a:r>
              <a:rPr lang="en-US" sz="2200" dirty="0">
                <a:highlight>
                  <a:srgbClr val="00FF00"/>
                </a:highlight>
              </a:rPr>
              <a:t>Foreign Key</a:t>
            </a:r>
          </a:p>
          <a:p>
            <a:pPr marL="0" indent="0">
              <a:buFontTx/>
              <a:buNone/>
              <a:defRPr/>
            </a:pPr>
            <a:r>
              <a:rPr lang="en-US" sz="2200" dirty="0"/>
              <a:t>                                 Borrowed from Customer table.</a:t>
            </a:r>
          </a:p>
          <a:p>
            <a:pPr marL="0" indent="0">
              <a:buFontTx/>
              <a:buNone/>
              <a:defRPr/>
            </a:pPr>
            <a:endParaRPr lang="en-US" sz="2200" dirty="0"/>
          </a:p>
          <a:p>
            <a:pPr marL="0" indent="0">
              <a:buFontTx/>
              <a:buNone/>
              <a:defRPr/>
            </a:pPr>
            <a:r>
              <a:rPr lang="en-US" sz="2200" dirty="0"/>
              <a:t>in the relationship Customer places Order:</a:t>
            </a:r>
          </a:p>
          <a:p>
            <a:pPr marL="0" indent="0">
              <a:buFontTx/>
              <a:buNone/>
              <a:defRPr/>
            </a:pPr>
            <a:r>
              <a:rPr lang="en-US" sz="2200" dirty="0"/>
              <a:t>Customer Table is Parent table, </a:t>
            </a:r>
          </a:p>
          <a:p>
            <a:pPr marL="0" indent="0">
              <a:buFontTx/>
              <a:buNone/>
              <a:defRPr/>
            </a:pPr>
            <a:r>
              <a:rPr lang="en-US" sz="2200" dirty="0"/>
              <a:t>Orders table is Child table</a:t>
            </a:r>
          </a:p>
          <a:p>
            <a:pPr>
              <a:defRPr/>
            </a:pPr>
            <a:endParaRPr lang="en-US" sz="2200" dirty="0"/>
          </a:p>
          <a:p>
            <a:pPr>
              <a:defRPr/>
            </a:pPr>
            <a:endParaRPr lang="en-US" sz="2200" dirty="0"/>
          </a:p>
        </p:txBody>
      </p:sp>
      <p:sp>
        <p:nvSpPr>
          <p:cNvPr id="35843" name="Rectangle 2">
            <a:extLst>
              <a:ext uri="{FF2B5EF4-FFF2-40B4-BE49-F238E27FC236}">
                <a16:creationId xmlns:a16="http://schemas.microsoft.com/office/drawing/2014/main" id="{F3FB8AEF-71BE-42C0-99F1-0A0AD100BF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000"/>
              <a:t>E. Referential Integrity (contd..)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 descr="Image result for referential integrity+parent customer table+child order table">
            <a:extLst>
              <a:ext uri="{FF2B5EF4-FFF2-40B4-BE49-F238E27FC236}">
                <a16:creationId xmlns:a16="http://schemas.microsoft.com/office/drawing/2014/main" id="{6781CA43-3F26-4183-84EE-D1610BC35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3" t="59589" r="13333" b="6133"/>
          <a:stretch>
            <a:fillRect/>
          </a:stretch>
        </p:blipFill>
        <p:spPr bwMode="auto">
          <a:xfrm>
            <a:off x="0" y="685800"/>
            <a:ext cx="9220200" cy="167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7" name="Picture 4">
            <a:extLst>
              <a:ext uri="{FF2B5EF4-FFF2-40B4-BE49-F238E27FC236}">
                <a16:creationId xmlns:a16="http://schemas.microsoft.com/office/drawing/2014/main" id="{E39F2674-3281-42C9-928A-339FFEC8E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3" t="28336" r="50000" b="48518"/>
          <a:stretch>
            <a:fillRect/>
          </a:stretch>
        </p:blipFill>
        <p:spPr bwMode="auto">
          <a:xfrm>
            <a:off x="0" y="2497138"/>
            <a:ext cx="7010400" cy="12874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868" name="Picture 5">
            <a:extLst>
              <a:ext uri="{FF2B5EF4-FFF2-40B4-BE49-F238E27FC236}">
                <a16:creationId xmlns:a16="http://schemas.microsoft.com/office/drawing/2014/main" id="{0F0E5812-67F5-47D3-8584-93DF442E2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6" t="29259" r="59950" b="39630"/>
          <a:stretch>
            <a:fillRect/>
          </a:stretch>
        </p:blipFill>
        <p:spPr bwMode="auto">
          <a:xfrm>
            <a:off x="0" y="4876800"/>
            <a:ext cx="5029200" cy="1600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869" name="Straight Arrow Connector 7">
            <a:extLst>
              <a:ext uri="{FF2B5EF4-FFF2-40B4-BE49-F238E27FC236}">
                <a16:creationId xmlns:a16="http://schemas.microsoft.com/office/drawing/2014/main" id="{EE5D2B70-F5D8-478B-BA73-C49F80C4B55C}"/>
              </a:ext>
            </a:extLst>
          </p:cNvPr>
          <p:cNvCxnSpPr>
            <a:cxnSpLocks/>
          </p:cNvCxnSpPr>
          <p:nvPr/>
        </p:nvCxnSpPr>
        <p:spPr bwMode="auto">
          <a:xfrm>
            <a:off x="381000" y="3657600"/>
            <a:ext cx="3581400" cy="1219200"/>
          </a:xfrm>
          <a:prstGeom prst="straightConnector1">
            <a:avLst/>
          </a:prstGeom>
          <a:noFill/>
          <a:ln w="22225" algn="ctr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6870" name="Rectangle 2">
            <a:extLst>
              <a:ext uri="{FF2B5EF4-FFF2-40B4-BE49-F238E27FC236}">
                <a16:creationId xmlns:a16="http://schemas.microsoft.com/office/drawing/2014/main" id="{E0057139-7576-49E3-9BF0-B596E5EAB5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000"/>
              <a:t>E. Referential Integrity (contd..)</a:t>
            </a:r>
          </a:p>
        </p:txBody>
      </p:sp>
      <p:sp>
        <p:nvSpPr>
          <p:cNvPr id="36871" name="Rectangle 4">
            <a:extLst>
              <a:ext uri="{FF2B5EF4-FFF2-40B4-BE49-F238E27FC236}">
                <a16:creationId xmlns:a16="http://schemas.microsoft.com/office/drawing/2014/main" id="{88BC0146-E7D9-422D-804F-DBFAA64771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590800"/>
            <a:ext cx="1371600" cy="228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sp>
        <p:nvSpPr>
          <p:cNvPr id="36872" name="Rectangle 11">
            <a:extLst>
              <a:ext uri="{FF2B5EF4-FFF2-40B4-BE49-F238E27FC236}">
                <a16:creationId xmlns:a16="http://schemas.microsoft.com/office/drawing/2014/main" id="{68B1173C-2DA9-42E7-A551-2A972C81F8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76800"/>
            <a:ext cx="2895600" cy="228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Content Placeholder 2">
            <a:extLst>
              <a:ext uri="{FF2B5EF4-FFF2-40B4-BE49-F238E27FC236}">
                <a16:creationId xmlns:a16="http://schemas.microsoft.com/office/drawing/2014/main" id="{9662B5FA-93A8-4C49-BD90-62682D95CD6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200" dirty="0"/>
              <a:t>Disallow </a:t>
            </a:r>
            <a:r>
              <a:rPr lang="en-US" altLang="en-US" sz="2200" dirty="0">
                <a:solidFill>
                  <a:srgbClr val="FF0000"/>
                </a:solidFill>
              </a:rPr>
              <a:t>inserting</a:t>
            </a:r>
            <a:r>
              <a:rPr lang="en-US" altLang="en-US" sz="2200" dirty="0"/>
              <a:t> any Order for a Customer that does not have a record in the Customers table. </a:t>
            </a:r>
          </a:p>
          <a:p>
            <a:pPr>
              <a:defRPr/>
            </a:pPr>
            <a:endParaRPr lang="en-US" altLang="en-US" sz="2200" dirty="0"/>
          </a:p>
          <a:p>
            <a:pPr>
              <a:defRPr/>
            </a:pPr>
            <a:r>
              <a:rPr lang="en-US" altLang="en-US" sz="2200" dirty="0"/>
              <a:t>Disallow </a:t>
            </a:r>
            <a:r>
              <a:rPr lang="en-US" altLang="en-US" sz="2200" dirty="0">
                <a:solidFill>
                  <a:srgbClr val="FF0000"/>
                </a:solidFill>
              </a:rPr>
              <a:t>modifying</a:t>
            </a:r>
            <a:r>
              <a:rPr lang="en-US" altLang="en-US" sz="2200" dirty="0"/>
              <a:t> the </a:t>
            </a:r>
            <a:r>
              <a:rPr lang="en-US" altLang="en-US" sz="2200" dirty="0" err="1"/>
              <a:t>CustomerID</a:t>
            </a:r>
            <a:r>
              <a:rPr lang="en-US" altLang="en-US" sz="2200" dirty="0"/>
              <a:t> field for a record in the Customer table, </a:t>
            </a:r>
          </a:p>
          <a:p>
            <a:pPr marL="0" indent="0">
              <a:buFontTx/>
              <a:buNone/>
              <a:defRPr/>
            </a:pPr>
            <a:r>
              <a:rPr lang="en-US" altLang="en-US" sz="2200" dirty="0"/>
              <a:t>    as this would break the link with related Order data for that </a:t>
            </a:r>
          </a:p>
          <a:p>
            <a:pPr marL="0" indent="0">
              <a:buFontTx/>
              <a:buNone/>
              <a:defRPr/>
            </a:pPr>
            <a:r>
              <a:rPr lang="en-US" altLang="en-US" sz="2200" dirty="0"/>
              <a:t>    Customer.</a:t>
            </a:r>
          </a:p>
          <a:p>
            <a:pPr>
              <a:defRPr/>
            </a:pPr>
            <a:endParaRPr lang="en-US" altLang="en-US" sz="2200" dirty="0"/>
          </a:p>
          <a:p>
            <a:pPr>
              <a:defRPr/>
            </a:pPr>
            <a:r>
              <a:rPr lang="en-US" altLang="en-US" sz="2200" dirty="0">
                <a:solidFill>
                  <a:srgbClr val="FF0000"/>
                </a:solidFill>
              </a:rPr>
              <a:t>Deleting</a:t>
            </a:r>
            <a:r>
              <a:rPr lang="en-US" altLang="en-US" sz="2200" dirty="0"/>
              <a:t> a Customer record that has matching records in the Orders table would also not be allowed.</a:t>
            </a:r>
          </a:p>
          <a:p>
            <a:pPr>
              <a:defRPr/>
            </a:pPr>
            <a:endParaRPr lang="en-US" altLang="en-US" sz="2200" dirty="0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E4B10BA2-4FFB-4D34-B986-C42A30CE37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000"/>
              <a:t>E. Referential Integrity (contd..)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7F78EB7F-67F9-4220-A3CB-3BBECCC558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E. Referential Int -Insertion rules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D014B308-6DC6-4A4B-92E3-B5B2CF3C46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200"/>
              <a:t>A row should not be inserted in the referencing (child) table unless there already exists a matching entry in the referenced table</a:t>
            </a:r>
          </a:p>
          <a:p>
            <a:pPr eaLnBrk="1" hangingPunct="1"/>
            <a:endParaRPr lang="en-US" altLang="en-US" sz="22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AD20DED3-7BAD-4471-981E-D08F4BB85C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E. Referential Int - Deletion rules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57AA8329-4888-4883-8E52-85BE61C7F67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914400"/>
            <a:ext cx="82296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en-US" sz="2200" dirty="0"/>
              <a:t>A row should not be deleted from the parent table if there are matching rows in the child table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altLang="en-US" sz="2200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200" dirty="0"/>
              <a:t>Three ways to handle this</a:t>
            </a:r>
          </a:p>
          <a:p>
            <a:pPr marL="914400" lvl="1" indent="-457200" eaLnBrk="1" hangingPunct="1">
              <a:lnSpc>
                <a:spcPct val="90000"/>
              </a:lnSpc>
              <a:buFont typeface="Futura Md BT" pitchFamily="34" charset="0"/>
              <a:buAutoNum type="arabicPeriod"/>
              <a:defRPr/>
            </a:pPr>
            <a:r>
              <a:rPr lang="en-US" altLang="en-US" sz="2200" dirty="0"/>
              <a:t>Restrict -- disallow the delete  </a:t>
            </a:r>
            <a:r>
              <a:rPr lang="en-US" altLang="en-US" sz="2200" b="1" dirty="0">
                <a:solidFill>
                  <a:srgbClr val="FF0000"/>
                </a:solidFill>
                <a:highlight>
                  <a:srgbClr val="FFFF00"/>
                </a:highlight>
              </a:rPr>
              <a:t> X</a:t>
            </a:r>
          </a:p>
          <a:p>
            <a:pPr marL="914400" lvl="1" indent="-457200" eaLnBrk="1" hangingPunct="1">
              <a:lnSpc>
                <a:spcPct val="90000"/>
              </a:lnSpc>
              <a:buFont typeface="Futura Md BT" pitchFamily="34" charset="0"/>
              <a:buAutoNum type="arabicPeriod"/>
              <a:defRPr/>
            </a:pPr>
            <a:endParaRPr lang="en-US" altLang="en-US" sz="2200" dirty="0"/>
          </a:p>
          <a:p>
            <a:pPr marL="914400" lvl="1" indent="-457200" eaLnBrk="1" hangingPunct="1">
              <a:lnSpc>
                <a:spcPct val="90000"/>
              </a:lnSpc>
              <a:buFont typeface="Futura Md BT" pitchFamily="34" charset="0"/>
              <a:buAutoNum type="arabicPeriod"/>
              <a:defRPr/>
            </a:pPr>
            <a:r>
              <a:rPr lang="en-US" altLang="en-US" sz="2200" dirty="0"/>
              <a:t>Nullify -- reset the foreign keys in the child to some NULL or dummy value</a:t>
            </a:r>
          </a:p>
          <a:p>
            <a:pPr marL="914400" lvl="1" indent="-457200" eaLnBrk="1" hangingPunct="1">
              <a:lnSpc>
                <a:spcPct val="90000"/>
              </a:lnSpc>
              <a:buFont typeface="Futura Md BT" pitchFamily="34" charset="0"/>
              <a:buAutoNum type="arabicPeriod"/>
              <a:defRPr/>
            </a:pPr>
            <a:endParaRPr lang="en-US" altLang="en-US" sz="2200" dirty="0"/>
          </a:p>
          <a:p>
            <a:pPr marL="914400" lvl="1" indent="-457200" eaLnBrk="1" hangingPunct="1">
              <a:lnSpc>
                <a:spcPct val="90000"/>
              </a:lnSpc>
              <a:buFont typeface="Futura Md BT" pitchFamily="34" charset="0"/>
              <a:buAutoNum type="arabicPeriod"/>
              <a:defRPr/>
            </a:pPr>
            <a:r>
              <a:rPr lang="en-US" altLang="en-US" sz="2200" dirty="0"/>
              <a:t>Cascade -- Delete all rows in the child where there is a foreign key matching the key in the parent row being deleted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7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Content Placeholder 2">
            <a:extLst>
              <a:ext uri="{FF2B5EF4-FFF2-40B4-BE49-F238E27FC236}">
                <a16:creationId xmlns:a16="http://schemas.microsoft.com/office/drawing/2014/main" id="{E7A6553A-17F6-4F5B-92F2-D1D0E20EDD8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930275"/>
            <a:ext cx="8229600" cy="4953000"/>
          </a:xfrm>
        </p:spPr>
        <p:txBody>
          <a:bodyPr/>
          <a:lstStyle/>
          <a:p>
            <a:pPr marL="457200" indent="-457200">
              <a:buFont typeface="Futura Md BT" pitchFamily="34" charset="0"/>
              <a:buAutoNum type="arabicPeriod"/>
              <a:defRPr/>
            </a:pPr>
            <a:r>
              <a:rPr lang="en-US" altLang="en-US" sz="2400" dirty="0"/>
              <a:t>Create Order Table</a:t>
            </a:r>
          </a:p>
          <a:p>
            <a:pPr marL="0" indent="0">
              <a:buFontTx/>
              <a:buNone/>
              <a:defRPr/>
            </a:pPr>
            <a:endParaRPr lang="en-US" altLang="en-US" sz="2400" dirty="0"/>
          </a:p>
          <a:p>
            <a:pPr marL="457200" indent="-457200">
              <a:buFont typeface="Futura Md BT" pitchFamily="34" charset="0"/>
              <a:buAutoNum type="arabicPeriod"/>
              <a:defRPr/>
            </a:pPr>
            <a:r>
              <a:rPr lang="en-US" altLang="en-US" sz="2400" dirty="0"/>
              <a:t>Create Fields:</a:t>
            </a:r>
          </a:p>
          <a:p>
            <a:pPr lvl="1">
              <a:defRPr/>
            </a:pPr>
            <a:r>
              <a:rPr lang="en-US" altLang="en-US" sz="2000" dirty="0" err="1"/>
              <a:t>OrderID</a:t>
            </a:r>
            <a:r>
              <a:rPr lang="en-US" altLang="en-US" sz="2000" dirty="0"/>
              <a:t>: AutoNumber</a:t>
            </a:r>
          </a:p>
          <a:p>
            <a:pPr lvl="1">
              <a:defRPr/>
            </a:pPr>
            <a:r>
              <a:rPr lang="en-US" altLang="en-US" sz="2000" dirty="0" err="1"/>
              <a:t>OrderDate</a:t>
            </a:r>
            <a:r>
              <a:rPr lang="en-US" altLang="en-US" sz="2000" dirty="0"/>
              <a:t>: Date/Time</a:t>
            </a:r>
          </a:p>
          <a:p>
            <a:pPr lvl="1">
              <a:defRPr/>
            </a:pPr>
            <a:r>
              <a:rPr lang="en-US" altLang="en-US" sz="2000" dirty="0" err="1"/>
              <a:t>CustID</a:t>
            </a:r>
            <a:r>
              <a:rPr lang="en-US" altLang="en-US" sz="2000" dirty="0"/>
              <a:t>:</a:t>
            </a:r>
          </a:p>
          <a:p>
            <a:pPr lvl="1">
              <a:defRPr/>
            </a:pPr>
            <a:endParaRPr lang="en-US" altLang="en-US" sz="2000" dirty="0"/>
          </a:p>
          <a:p>
            <a:pPr marL="457200" indent="-457200">
              <a:buFont typeface="+mj-lt"/>
              <a:buAutoNum type="arabicPeriod"/>
              <a:defRPr/>
            </a:pPr>
            <a:r>
              <a:rPr lang="en-US" altLang="en-US" sz="2400" dirty="0" err="1"/>
              <a:t>CustID</a:t>
            </a:r>
            <a:r>
              <a:rPr lang="en-US" altLang="en-US" sz="2400" dirty="0"/>
              <a:t> </a:t>
            </a:r>
            <a:r>
              <a:rPr lang="en-US" altLang="en-US" sz="2400" dirty="0" err="1"/>
              <a:t>DataType</a:t>
            </a:r>
            <a:r>
              <a:rPr lang="en-US" altLang="en-US" sz="2400" dirty="0"/>
              <a:t>:</a:t>
            </a:r>
          </a:p>
          <a:p>
            <a:pPr marL="0" indent="0">
              <a:buFontTx/>
              <a:buNone/>
              <a:defRPr/>
            </a:pPr>
            <a:r>
              <a:rPr lang="en-US" altLang="en-US" sz="2400" b="1" dirty="0">
                <a:solidFill>
                  <a:srgbClr val="FF0000"/>
                </a:solidFill>
              </a:rPr>
              <a:t>      </a:t>
            </a:r>
            <a:r>
              <a:rPr lang="en-US" altLang="en-US" sz="2400" b="1" dirty="0" err="1">
                <a:solidFill>
                  <a:srgbClr val="FF0000"/>
                </a:solidFill>
              </a:rPr>
              <a:t>LookUp</a:t>
            </a:r>
            <a:r>
              <a:rPr lang="en-US" altLang="en-US" sz="2400" b="1" dirty="0">
                <a:solidFill>
                  <a:srgbClr val="FF0000"/>
                </a:solidFill>
              </a:rPr>
              <a:t> Wizard</a:t>
            </a:r>
          </a:p>
          <a:p>
            <a:pPr lvl="1">
              <a:defRPr/>
            </a:pPr>
            <a:endParaRPr lang="en-US" altLang="en-US" sz="2000" b="1" dirty="0">
              <a:solidFill>
                <a:srgbClr val="FF0000"/>
              </a:solidFill>
            </a:endParaRPr>
          </a:p>
        </p:txBody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43E73728-B0DB-4384-AA4C-831872D930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76200"/>
            <a:ext cx="7772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FFFFFF"/>
                </a:solidFill>
                <a:latin typeface="Futura Md BT" pitchFamily="34" charset="0"/>
              </a:rPr>
              <a:t>E. Referential Integrity(contd…)</a:t>
            </a:r>
          </a:p>
        </p:txBody>
      </p:sp>
      <p:pic>
        <p:nvPicPr>
          <p:cNvPr id="41988" name="Picture 7">
            <a:extLst>
              <a:ext uri="{FF2B5EF4-FFF2-40B4-BE49-F238E27FC236}">
                <a16:creationId xmlns:a16="http://schemas.microsoft.com/office/drawing/2014/main" id="{F6E12926-F164-4E0E-B1FD-B00641A78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0" r="54579" b="14984"/>
          <a:stretch>
            <a:fillRect/>
          </a:stretch>
        </p:blipFill>
        <p:spPr bwMode="auto">
          <a:xfrm>
            <a:off x="4117975" y="576263"/>
            <a:ext cx="5021263" cy="574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3" name="Rectangle: Rounded Corners 1">
            <a:extLst>
              <a:ext uri="{FF2B5EF4-FFF2-40B4-BE49-F238E27FC236}">
                <a16:creationId xmlns:a16="http://schemas.microsoft.com/office/drawing/2014/main" id="{2B71D8B1-17FD-411A-9A90-A29BBF12C6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5935683"/>
            <a:ext cx="1524000" cy="609600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rgbClr val="FF0000"/>
            </a:solidFill>
            <a:round/>
            <a:headEnd/>
            <a:tailEnd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defRPr/>
            </a:pPr>
            <a:endParaRPr lang="en-US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Content Placeholder 2">
            <a:extLst>
              <a:ext uri="{FF2B5EF4-FFF2-40B4-BE49-F238E27FC236}">
                <a16:creationId xmlns:a16="http://schemas.microsoft.com/office/drawing/2014/main" id="{D1820C19-41B6-49CD-8E5D-A406D4BDCF5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525" y="914400"/>
            <a:ext cx="8229600" cy="4953000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  <a:defRPr/>
            </a:pPr>
            <a:r>
              <a:rPr lang="en-US" altLang="en-US" sz="2200" dirty="0"/>
              <a:t>Select Table: </a:t>
            </a:r>
            <a:r>
              <a:rPr lang="en-US" altLang="en-US" sz="2200" dirty="0">
                <a:solidFill>
                  <a:srgbClr val="FF0000"/>
                </a:solidFill>
              </a:rPr>
              <a:t>Customer</a:t>
            </a:r>
          </a:p>
          <a:p>
            <a:pPr marL="457200" indent="-457200">
              <a:buFont typeface="Futura Md BT" pitchFamily="34" charset="0"/>
              <a:buAutoNum type="arabicPeriod" startAt="4"/>
              <a:defRPr/>
            </a:pPr>
            <a:r>
              <a:rPr lang="en-US" altLang="en-US" sz="2200" dirty="0"/>
              <a:t>Click Next</a:t>
            </a:r>
          </a:p>
          <a:p>
            <a:pPr marL="457200" indent="-457200">
              <a:buFont typeface="Futura Md BT" pitchFamily="34" charset="0"/>
              <a:buAutoNum type="arabicPeriod" startAt="4"/>
              <a:defRPr/>
            </a:pPr>
            <a:r>
              <a:rPr lang="en-US" altLang="en-US" sz="2200" dirty="0"/>
              <a:t>Select </a:t>
            </a:r>
            <a:r>
              <a:rPr lang="en-US" altLang="en-US" sz="2200" b="1" dirty="0" err="1">
                <a:solidFill>
                  <a:srgbClr val="FF0000"/>
                </a:solidFill>
              </a:rPr>
              <a:t>CustID</a:t>
            </a:r>
            <a:r>
              <a:rPr lang="en-US" altLang="en-US" sz="2200" dirty="0"/>
              <a:t> and click </a:t>
            </a:r>
            <a:r>
              <a:rPr lang="en-US" altLang="en-US" sz="2200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altLang="en-US" sz="2200" b="1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endParaRPr lang="en-US" altLang="en-US" sz="2200" dirty="0">
              <a:highlight>
                <a:srgbClr val="FFFF00"/>
              </a:highlight>
            </a:endParaRPr>
          </a:p>
          <a:p>
            <a:pPr marL="457200" indent="-457200">
              <a:buFont typeface="Futura Md BT" pitchFamily="34" charset="0"/>
              <a:buAutoNum type="arabicPeriod" startAt="4"/>
              <a:defRPr/>
            </a:pPr>
            <a:r>
              <a:rPr lang="en-US" altLang="en-US" sz="2200" dirty="0"/>
              <a:t>Select </a:t>
            </a:r>
            <a:r>
              <a:rPr lang="en-US" altLang="en-US" sz="2200" b="1" dirty="0" err="1">
                <a:solidFill>
                  <a:srgbClr val="FF0000"/>
                </a:solidFill>
              </a:rPr>
              <a:t>CustID</a:t>
            </a:r>
            <a:endParaRPr lang="en-US" altLang="en-US" sz="2200" b="1" dirty="0">
              <a:solidFill>
                <a:srgbClr val="FF0000"/>
              </a:solidFill>
            </a:endParaRP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5997F0EE-F14F-4B1A-9959-820E26C62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63"/>
          <a:stretch>
            <a:fillRect/>
          </a:stretch>
        </p:blipFill>
        <p:spPr bwMode="auto">
          <a:xfrm>
            <a:off x="65088" y="2667000"/>
            <a:ext cx="3679825" cy="304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AADC488D-CFC5-4D87-8DEB-7AF20681F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14" b="50000"/>
          <a:stretch>
            <a:fillRect/>
          </a:stretch>
        </p:blipFill>
        <p:spPr bwMode="auto">
          <a:xfrm>
            <a:off x="3978275" y="3436938"/>
            <a:ext cx="4124325" cy="173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6E105F30-DDE7-4126-8A4B-A60AD7116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49022" b="33839"/>
          <a:stretch>
            <a:fillRect/>
          </a:stretch>
        </p:blipFill>
        <p:spPr bwMode="auto">
          <a:xfrm>
            <a:off x="6705600" y="4564063"/>
            <a:ext cx="2514600" cy="237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4" name="Rectangle 2">
            <a:extLst>
              <a:ext uri="{FF2B5EF4-FFF2-40B4-BE49-F238E27FC236}">
                <a16:creationId xmlns:a16="http://schemas.microsoft.com/office/drawing/2014/main" id="{FC429F53-D455-4834-9C86-BC5395B09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76200"/>
            <a:ext cx="7772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FFFFFF"/>
                </a:solidFill>
                <a:latin typeface="Futura Md BT" pitchFamily="34" charset="0"/>
              </a:rPr>
              <a:t>E. Referential Integrity(contd…)</a:t>
            </a:r>
          </a:p>
        </p:txBody>
      </p:sp>
      <p:pic>
        <p:nvPicPr>
          <p:cNvPr id="43015" name="Picture 9">
            <a:extLst>
              <a:ext uri="{FF2B5EF4-FFF2-40B4-BE49-F238E27FC236}">
                <a16:creationId xmlns:a16="http://schemas.microsoft.com/office/drawing/2014/main" id="{68A57A53-A9E9-4E5D-8830-56CC8A25F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73"/>
          <a:stretch>
            <a:fillRect/>
          </a:stretch>
        </p:blipFill>
        <p:spPr bwMode="auto">
          <a:xfrm>
            <a:off x="3862883" y="969963"/>
            <a:ext cx="2781300" cy="2466975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6" name="Picture 10">
            <a:extLst>
              <a:ext uri="{FF2B5EF4-FFF2-40B4-BE49-F238E27FC236}">
                <a16:creationId xmlns:a16="http://schemas.microsoft.com/office/drawing/2014/main" id="{23A79B97-614A-462A-9BE7-6BCFF904E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37"/>
          <a:stretch>
            <a:fillRect/>
          </a:stretch>
        </p:blipFill>
        <p:spPr bwMode="auto">
          <a:xfrm>
            <a:off x="6681788" y="963613"/>
            <a:ext cx="2452687" cy="2408237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Content Placeholder 2">
            <a:extLst>
              <a:ext uri="{FF2B5EF4-FFF2-40B4-BE49-F238E27FC236}">
                <a16:creationId xmlns:a16="http://schemas.microsoft.com/office/drawing/2014/main" id="{8295DA53-E481-4E93-916C-0CCF180A88D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838200"/>
            <a:ext cx="8229600" cy="4953000"/>
          </a:xfrm>
        </p:spPr>
        <p:txBody>
          <a:bodyPr/>
          <a:lstStyle/>
          <a:p>
            <a:pPr marL="457200" indent="-457200">
              <a:buFont typeface="+mj-lt"/>
              <a:buAutoNum type="arabicPeriod" startAt="8"/>
              <a:defRPr/>
            </a:pPr>
            <a:r>
              <a:rPr lang="en-US" altLang="en-US" sz="2200" dirty="0"/>
              <a:t>Check Enable Data Integrity</a:t>
            </a:r>
          </a:p>
          <a:p>
            <a:pPr marL="457200" indent="-457200">
              <a:buFont typeface="+mj-lt"/>
              <a:buAutoNum type="arabicPeriod" startAt="8"/>
              <a:defRPr/>
            </a:pPr>
            <a:r>
              <a:rPr lang="en-US" altLang="en-US" sz="2200" dirty="0"/>
              <a:t>Cascade Delete</a:t>
            </a:r>
          </a:p>
          <a:p>
            <a:pPr>
              <a:defRPr/>
            </a:pPr>
            <a:r>
              <a:rPr lang="en-US" altLang="en-US" sz="2200" dirty="0"/>
              <a:t>Select </a:t>
            </a:r>
          </a:p>
        </p:txBody>
      </p:sp>
      <p:pic>
        <p:nvPicPr>
          <p:cNvPr id="44035" name="Picture 3">
            <a:extLst>
              <a:ext uri="{FF2B5EF4-FFF2-40B4-BE49-F238E27FC236}">
                <a16:creationId xmlns:a16="http://schemas.microsoft.com/office/drawing/2014/main" id="{2EF5368F-7E5C-42EE-8965-FF72FF24B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43063"/>
            <a:ext cx="3810000" cy="5302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036" name="Rectangle 2">
            <a:extLst>
              <a:ext uri="{FF2B5EF4-FFF2-40B4-BE49-F238E27FC236}">
                <a16:creationId xmlns:a16="http://schemas.microsoft.com/office/drawing/2014/main" id="{BD2CF430-5257-4724-8B31-CC59B2B266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76200"/>
            <a:ext cx="7772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FFFFFF"/>
                </a:solidFill>
                <a:latin typeface="Futura Md BT" pitchFamily="34" charset="0"/>
              </a:rPr>
              <a:t>E. Referential Integrity(contd…)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23764B43-DACD-4494-B3FE-013F9CD18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643063"/>
            <a:ext cx="5105400" cy="5257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Content Placeholder 2">
            <a:extLst>
              <a:ext uri="{FF2B5EF4-FFF2-40B4-BE49-F238E27FC236}">
                <a16:creationId xmlns:a16="http://schemas.microsoft.com/office/drawing/2014/main" id="{CF9FB4EC-4DC0-47A9-BF7D-61AD1287C96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Enter Details in Order Table</a:t>
            </a:r>
          </a:p>
        </p:txBody>
      </p:sp>
      <p:pic>
        <p:nvPicPr>
          <p:cNvPr id="45059" name="Picture 3">
            <a:extLst>
              <a:ext uri="{FF2B5EF4-FFF2-40B4-BE49-F238E27FC236}">
                <a16:creationId xmlns:a16="http://schemas.microsoft.com/office/drawing/2014/main" id="{B1F24315-0740-48B2-BA5B-DD0ED4586B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3" r="60834" b="35185"/>
          <a:stretch>
            <a:fillRect/>
          </a:stretch>
        </p:blipFill>
        <p:spPr bwMode="auto">
          <a:xfrm>
            <a:off x="0" y="2209800"/>
            <a:ext cx="42672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D553F697-06A0-404E-A75A-D2316F7C8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4" r="60001" b="52963"/>
          <a:stretch>
            <a:fillRect/>
          </a:stretch>
        </p:blipFill>
        <p:spPr bwMode="auto">
          <a:xfrm>
            <a:off x="4518025" y="3200400"/>
            <a:ext cx="4625975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Rectangle 2">
            <a:extLst>
              <a:ext uri="{FF2B5EF4-FFF2-40B4-BE49-F238E27FC236}">
                <a16:creationId xmlns:a16="http://schemas.microsoft.com/office/drawing/2014/main" id="{98D6B59C-2359-42C5-97DF-AA0A1ECE60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65088"/>
            <a:ext cx="7772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FFFFFF"/>
                </a:solidFill>
                <a:latin typeface="Futura Md BT" pitchFamily="34" charset="0"/>
              </a:rPr>
              <a:t>E. Referential Integrity(contd…)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>
            <a:extLst>
              <a:ext uri="{FF2B5EF4-FFF2-40B4-BE49-F238E27FC236}">
                <a16:creationId xmlns:a16="http://schemas.microsoft.com/office/drawing/2014/main" id="{47F52D74-3107-4F8F-85B9-2E8D508DFD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000"/>
              <a:t>MSAccess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20E4136C-190B-4109-A286-62F4CC0C198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914400"/>
            <a:ext cx="8229600" cy="4953000"/>
          </a:xfrm>
        </p:spPr>
        <p:txBody>
          <a:bodyPr/>
          <a:lstStyle/>
          <a:p>
            <a:pPr eaLnBrk="1" hangingPunct="1">
              <a:buFont typeface="+mj-lt"/>
              <a:buAutoNum type="arabicPeriod"/>
              <a:defRPr/>
            </a:pPr>
            <a:r>
              <a:rPr lang="en-US" altLang="en-US" sz="2200" dirty="0"/>
              <a:t>Creating a Database</a:t>
            </a:r>
          </a:p>
          <a:p>
            <a:pPr eaLnBrk="1" hangingPunct="1">
              <a:buFont typeface="+mj-lt"/>
              <a:buAutoNum type="arabicPeriod"/>
              <a:defRPr/>
            </a:pPr>
            <a:r>
              <a:rPr lang="en-US" altLang="en-US" sz="2200" dirty="0"/>
              <a:t>Creating a Table</a:t>
            </a:r>
          </a:p>
          <a:p>
            <a:pPr eaLnBrk="1" hangingPunct="1">
              <a:buFont typeface="+mj-lt"/>
              <a:buAutoNum type="arabicPeriod"/>
              <a:defRPr/>
            </a:pPr>
            <a:r>
              <a:rPr lang="en-US" altLang="en-US" sz="2200" dirty="0"/>
              <a:t>Adding Fields/Attributes/ Columns</a:t>
            </a:r>
          </a:p>
          <a:p>
            <a:pPr eaLnBrk="1" hangingPunct="1">
              <a:buFont typeface="+mj-lt"/>
              <a:buAutoNum type="arabicPeriod"/>
              <a:defRPr/>
            </a:pPr>
            <a:r>
              <a:rPr lang="en-US" altLang="en-US" sz="2200" dirty="0"/>
              <a:t>Primary Key</a:t>
            </a:r>
          </a:p>
          <a:p>
            <a:pPr eaLnBrk="1" hangingPunct="1">
              <a:buFont typeface="+mj-lt"/>
              <a:buAutoNum type="arabicPeriod"/>
              <a:defRPr/>
            </a:pPr>
            <a:r>
              <a:rPr lang="en-US" altLang="en-US" sz="2200" dirty="0"/>
              <a:t>Types of Views:</a:t>
            </a:r>
          </a:p>
          <a:p>
            <a:pPr marL="800100" lvl="1" indent="-342900" eaLnBrk="1" hangingPunct="1">
              <a:buFont typeface="+mj-lt"/>
              <a:buAutoNum type="alphaUcPeriod"/>
              <a:defRPr/>
            </a:pPr>
            <a:r>
              <a:rPr lang="en-US" altLang="en-US" sz="2200" dirty="0"/>
              <a:t>Design View</a:t>
            </a:r>
          </a:p>
          <a:p>
            <a:pPr marL="800100" lvl="1" indent="-342900" eaLnBrk="1" hangingPunct="1">
              <a:buFont typeface="+mj-lt"/>
              <a:buAutoNum type="alphaUcPeriod"/>
              <a:defRPr/>
            </a:pPr>
            <a:r>
              <a:rPr lang="en-US" altLang="en-US" sz="2200" dirty="0"/>
              <a:t>Datasheet View</a:t>
            </a:r>
          </a:p>
          <a:p>
            <a:pPr marL="0" indent="0" eaLnBrk="1" hangingPunct="1">
              <a:buFontTx/>
              <a:buNone/>
              <a:defRPr/>
            </a:pPr>
            <a:endParaRPr lang="en-US" altLang="en-US" sz="2200" dirty="0"/>
          </a:p>
        </p:txBody>
      </p:sp>
      <p:sp>
        <p:nvSpPr>
          <p:cNvPr id="6148" name="Footer Placeholder 3">
            <a:extLst>
              <a:ext uri="{FF2B5EF4-FFF2-40B4-BE49-F238E27FC236}">
                <a16:creationId xmlns:a16="http://schemas.microsoft.com/office/drawing/2014/main" id="{F717E79A-7555-4D29-95BD-B4DF0F5A45BD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00800"/>
            <a:ext cx="33655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TW" sz="1800" b="1">
                <a:solidFill>
                  <a:schemeClr val="accent2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Department of Computing, Bolton University</a:t>
            </a:r>
          </a:p>
        </p:txBody>
      </p:sp>
      <p:pic>
        <p:nvPicPr>
          <p:cNvPr id="6149" name="Picture 2" descr="Button image">
            <a:extLst>
              <a:ext uri="{FF2B5EF4-FFF2-40B4-BE49-F238E27FC236}">
                <a16:creationId xmlns:a16="http://schemas.microsoft.com/office/drawing/2014/main" id="{E87A91E0-9F1C-4781-BEE0-604F81261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500" y="-263242425"/>
            <a:ext cx="2000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3" descr="Button image">
            <a:extLst>
              <a:ext uri="{FF2B5EF4-FFF2-40B4-BE49-F238E27FC236}">
                <a16:creationId xmlns:a16="http://schemas.microsoft.com/office/drawing/2014/main" id="{A59B0C1B-CB9E-45D9-B125-BAB153B89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2750" y="-190249175"/>
            <a:ext cx="2000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1" name="Picture 4" descr="Access Ribbon Image">
            <a:extLst>
              <a:ext uri="{FF2B5EF4-FFF2-40B4-BE49-F238E27FC236}">
                <a16:creationId xmlns:a16="http://schemas.microsoft.com/office/drawing/2014/main" id="{CF9D9FBE-6E18-42EA-AC62-C241A5F06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6838" y="340415563"/>
            <a:ext cx="1476376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2" name="Picture 5" descr="Button image">
            <a:extLst>
              <a:ext uri="{FF2B5EF4-FFF2-40B4-BE49-F238E27FC236}">
                <a16:creationId xmlns:a16="http://schemas.microsoft.com/office/drawing/2014/main" id="{44F94ED0-D065-41AD-BBE1-7BB9720E8A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775" y="374991313"/>
            <a:ext cx="2000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3" name="Picture 6" descr="Button image">
            <a:extLst>
              <a:ext uri="{FF2B5EF4-FFF2-40B4-BE49-F238E27FC236}">
                <a16:creationId xmlns:a16="http://schemas.microsoft.com/office/drawing/2014/main" id="{E27593EC-E384-4F01-B297-3D7F46092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2575" y="396120938"/>
            <a:ext cx="2000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4" name="Picture 7" descr="Button image">
            <a:extLst>
              <a:ext uri="{FF2B5EF4-FFF2-40B4-BE49-F238E27FC236}">
                <a16:creationId xmlns:a16="http://schemas.microsoft.com/office/drawing/2014/main" id="{5AB1D264-9FAB-4DE4-94F4-D988E7AC7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8125" y="524819563"/>
            <a:ext cx="2000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56F5D0-48B2-4FC0-B073-1A39504B7C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29259" r="59167" b="50000"/>
          <a:stretch>
            <a:fillRect/>
          </a:stretch>
        </p:blipFill>
        <p:spPr bwMode="auto">
          <a:xfrm>
            <a:off x="22225" y="914400"/>
            <a:ext cx="2514600" cy="1447800"/>
          </a:xfrm>
          <a:prstGeom prst="rect">
            <a:avLst/>
          </a:prstGeom>
          <a:noFill/>
          <a:ln>
            <a:noFill/>
          </a:ln>
          <a:effectLst>
            <a:glow rad="127000">
              <a:srgbClr val="FF0000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9C9FD7-F879-45BA-A2B2-A28DBD50F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9" t="29259" r="52499" b="50000"/>
          <a:stretch>
            <a:fillRect/>
          </a:stretch>
        </p:blipFill>
        <p:spPr bwMode="auto">
          <a:xfrm>
            <a:off x="2906713" y="821531"/>
            <a:ext cx="2971800" cy="1447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>
            <a:glow rad="127000">
              <a:srgbClr val="00B050"/>
            </a:glow>
          </a:effectLst>
          <a:scene3d>
            <a:camera prst="orthographicFront"/>
            <a:lightRig rig="threePt" dir="t"/>
          </a:scene3d>
          <a:sp3d extrusionH="76200">
            <a:extrusionClr>
              <a:srgbClr val="92D05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8FEFC93-72FC-484A-A90E-877EDFB66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67" t="27779" r="55833" b="41112"/>
          <a:stretch>
            <a:fillRect/>
          </a:stretch>
        </p:blipFill>
        <p:spPr bwMode="auto">
          <a:xfrm>
            <a:off x="6096000" y="876300"/>
            <a:ext cx="3081338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344D2E-31E8-4F4A-8817-D3D321B216A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166" t="29259" b="42593"/>
          <a:stretch/>
        </p:blipFill>
        <p:spPr>
          <a:xfrm>
            <a:off x="21770" y="3124200"/>
            <a:ext cx="8969829" cy="1676400"/>
          </a:xfrm>
          <a:prstGeom prst="rect">
            <a:avLst/>
          </a:prstGeom>
          <a:ln>
            <a:solidFill>
              <a:srgbClr val="FF0000"/>
            </a:solidFill>
          </a:ln>
          <a:effectLst>
            <a:glow rad="63500">
              <a:schemeClr val="accent1">
                <a:alpha val="40000"/>
              </a:schemeClr>
            </a:glo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95DA7D-5317-4509-904B-54110DAB8F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28519" r="57500" b="52963"/>
          <a:stretch>
            <a:fillRect/>
          </a:stretch>
        </p:blipFill>
        <p:spPr bwMode="auto">
          <a:xfrm>
            <a:off x="4473574" y="5063528"/>
            <a:ext cx="4518025" cy="1871662"/>
          </a:xfrm>
          <a:prstGeom prst="rect">
            <a:avLst/>
          </a:prstGeom>
          <a:noFill/>
          <a:ln>
            <a:noFill/>
          </a:ln>
          <a:effectLst>
            <a:glow rad="127000">
              <a:srgbClr val="FF0000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AF6EE1-994F-4F07-91D8-E5F5DB1DA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28519" r="52499" b="50742"/>
          <a:stretch>
            <a:fillRect/>
          </a:stretch>
        </p:blipFill>
        <p:spPr bwMode="auto">
          <a:xfrm>
            <a:off x="22225" y="5029200"/>
            <a:ext cx="3787775" cy="1676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>
            <a:glow rad="127000">
              <a:srgbClr val="00B050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088" name="Rectangle 7">
            <a:extLst>
              <a:ext uri="{FF2B5EF4-FFF2-40B4-BE49-F238E27FC236}">
                <a16:creationId xmlns:a16="http://schemas.microsoft.com/office/drawing/2014/main" id="{13348292-F05E-49E2-A39D-28322C8E1A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5181600"/>
            <a:ext cx="838200" cy="228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sp>
        <p:nvSpPr>
          <p:cNvPr id="46089" name="Rectangle 9">
            <a:extLst>
              <a:ext uri="{FF2B5EF4-FFF2-40B4-BE49-F238E27FC236}">
                <a16:creationId xmlns:a16="http://schemas.microsoft.com/office/drawing/2014/main" id="{F8FBBDD3-6379-47C4-90CA-58822C0117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7700" y="5268913"/>
            <a:ext cx="1104900" cy="29368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sp>
        <p:nvSpPr>
          <p:cNvPr id="46090" name="Rectangle 10">
            <a:extLst>
              <a:ext uri="{FF2B5EF4-FFF2-40B4-BE49-F238E27FC236}">
                <a16:creationId xmlns:a16="http://schemas.microsoft.com/office/drawing/2014/main" id="{30DAAA3A-95AC-43E0-B4E5-C629607017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25" y="952500"/>
            <a:ext cx="1501775" cy="190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sp>
        <p:nvSpPr>
          <p:cNvPr id="46091" name="Rectangle 11">
            <a:extLst>
              <a:ext uri="{FF2B5EF4-FFF2-40B4-BE49-F238E27FC236}">
                <a16:creationId xmlns:a16="http://schemas.microsoft.com/office/drawing/2014/main" id="{FE8A276D-BBA2-4FD0-968A-673FAF8076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879475"/>
            <a:ext cx="1501775" cy="190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sp>
        <p:nvSpPr>
          <p:cNvPr id="46092" name="Rectangle 12">
            <a:extLst>
              <a:ext uri="{FF2B5EF4-FFF2-40B4-BE49-F238E27FC236}">
                <a16:creationId xmlns:a16="http://schemas.microsoft.com/office/drawing/2014/main" id="{37656E09-D2AF-48BA-AAA8-B78D1D661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1975" y="1036638"/>
            <a:ext cx="1501775" cy="190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sp>
        <p:nvSpPr>
          <p:cNvPr id="46093" name="Rectangle 2">
            <a:extLst>
              <a:ext uri="{FF2B5EF4-FFF2-40B4-BE49-F238E27FC236}">
                <a16:creationId xmlns:a16="http://schemas.microsoft.com/office/drawing/2014/main" id="{1F7E4CBC-4C1C-48F3-86C7-03215743CE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65088"/>
            <a:ext cx="7772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FFFFFF"/>
                </a:solidFill>
                <a:latin typeface="Futura Md BT" pitchFamily="34" charset="0"/>
              </a:rPr>
              <a:t>E. Referential Integrity(contd…)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>
            <a:extLst>
              <a:ext uri="{FF2B5EF4-FFF2-40B4-BE49-F238E27FC236}">
                <a16:creationId xmlns:a16="http://schemas.microsoft.com/office/drawing/2014/main" id="{A7AD6B13-9134-45DA-A90B-5B6608189C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8229600" cy="914400"/>
          </a:xfrm>
        </p:spPr>
        <p:txBody>
          <a:bodyPr/>
          <a:lstStyle/>
          <a:p>
            <a:pPr eaLnBrk="1" hangingPunct="1"/>
            <a:r>
              <a:rPr lang="en-US" altLang="en-US" sz="3000"/>
              <a:t>Refrential Integrity Constraint in MSAccess, </a:t>
            </a:r>
            <a:br>
              <a:rPr lang="en-US" altLang="en-US" sz="3000"/>
            </a:br>
            <a:r>
              <a:rPr lang="en-US" altLang="en-US" sz="3000"/>
              <a:t>Cascade for Foreign Keys</a:t>
            </a:r>
          </a:p>
        </p:txBody>
      </p:sp>
      <p:sp>
        <p:nvSpPr>
          <p:cNvPr id="47107" name="Content Placeholder 2">
            <a:extLst>
              <a:ext uri="{FF2B5EF4-FFF2-40B4-BE49-F238E27FC236}">
                <a16:creationId xmlns:a16="http://schemas.microsoft.com/office/drawing/2014/main" id="{CEBEE659-02C1-4653-B181-490489CE82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 eaLnBrk="1" hangingPunct="1">
              <a:buFont typeface="Tahoma" panose="020B0604030504040204" pitchFamily="34" charset="0"/>
              <a:buAutoNum type="arabicPeriod"/>
            </a:pPr>
            <a:r>
              <a:rPr lang="en-US" altLang="en-US" sz="2400"/>
              <a:t>Database Tools-&gt; relationships-&gt; </a:t>
            </a:r>
          </a:p>
          <a:p>
            <a:pPr marL="457200" indent="-457200" eaLnBrk="1" hangingPunct="1">
              <a:buFont typeface="Tahoma" panose="020B0604030504040204" pitchFamily="34" charset="0"/>
              <a:buAutoNum type="arabicPeriod"/>
            </a:pPr>
            <a:r>
              <a:rPr lang="en-US" altLang="en-US" sz="2400"/>
              <a:t>Double click a relationship</a:t>
            </a:r>
          </a:p>
          <a:p>
            <a:pPr marL="457200" indent="-457200" eaLnBrk="1" hangingPunct="1">
              <a:buFont typeface="Tahoma" panose="020B0604030504040204" pitchFamily="34" charset="0"/>
              <a:buAutoNum type="arabicPeriod"/>
            </a:pPr>
            <a:r>
              <a:rPr lang="en-US" altLang="en-US" sz="2400"/>
              <a:t>Check the </a:t>
            </a:r>
          </a:p>
          <a:p>
            <a:pPr marL="857250" lvl="1" indent="-457200" eaLnBrk="1" hangingPunct="1">
              <a:buFont typeface="Futura Md BT" pitchFamily="34" charset="0"/>
              <a:buAutoNum type="alphaLcParenR"/>
            </a:pPr>
            <a:r>
              <a:rPr lang="en-US" altLang="en-US" sz="2400"/>
              <a:t>Enforce Referential Integrity</a:t>
            </a:r>
          </a:p>
          <a:p>
            <a:pPr marL="857250" lvl="1" indent="-457200" eaLnBrk="1" hangingPunct="1">
              <a:buFont typeface="Futura Md BT" pitchFamily="34" charset="0"/>
              <a:buAutoNum type="alphaLcParenR"/>
            </a:pPr>
            <a:r>
              <a:rPr lang="en-US" altLang="en-US" sz="2400"/>
              <a:t>Cascade Update </a:t>
            </a:r>
          </a:p>
          <a:p>
            <a:pPr marL="857250" lvl="1" indent="-457200" eaLnBrk="1" hangingPunct="1">
              <a:buFont typeface="Futura Md BT" pitchFamily="34" charset="0"/>
              <a:buAutoNum type="alphaLcParenR"/>
            </a:pPr>
            <a:r>
              <a:rPr lang="en-US" altLang="en-US" sz="2400"/>
              <a:t>Cascade Delete</a:t>
            </a:r>
          </a:p>
        </p:txBody>
      </p:sp>
      <p:sp>
        <p:nvSpPr>
          <p:cNvPr id="47108" name="Footer Placeholder 3">
            <a:extLst>
              <a:ext uri="{FF2B5EF4-FFF2-40B4-BE49-F238E27FC236}">
                <a16:creationId xmlns:a16="http://schemas.microsoft.com/office/drawing/2014/main" id="{B30F9158-DA78-42A9-8739-3BFDC70C15FF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457200" y="64770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TW" sz="1400" b="1">
                <a:solidFill>
                  <a:schemeClr val="accent2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Department of Computing, Bolton University</a:t>
            </a:r>
          </a:p>
        </p:txBody>
      </p:sp>
    </p:spTree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B108C-1C59-4EFB-8B90-B3A0A04A8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19200"/>
            <a:ext cx="8458200" cy="4953000"/>
          </a:xfrm>
        </p:spPr>
        <p:txBody>
          <a:bodyPr/>
          <a:lstStyle/>
          <a:p>
            <a:pPr marL="0" indent="0">
              <a:buFontTx/>
              <a:buNone/>
              <a:defRPr/>
            </a:pPr>
            <a:r>
              <a:rPr lang="en-US" dirty="0"/>
              <a:t>Oracle(2018) states </a:t>
            </a:r>
          </a:p>
          <a:p>
            <a:pPr marL="0" indent="0">
              <a:buFontTx/>
              <a:buNone/>
              <a:defRPr/>
            </a:pPr>
            <a:r>
              <a:rPr lang="en-US" dirty="0"/>
              <a:t>“A unique value rule defined on a column allows the insert or update of a row </a:t>
            </a:r>
          </a:p>
          <a:p>
            <a:pPr marL="0" indent="0">
              <a:buFontTx/>
              <a:buNone/>
              <a:defRPr/>
            </a:pPr>
            <a:r>
              <a:rPr lang="en-US" dirty="0"/>
              <a:t>only if it contains </a:t>
            </a:r>
          </a:p>
          <a:p>
            <a:pPr marL="0" indent="0">
              <a:buFontTx/>
              <a:buNone/>
              <a:defRPr/>
            </a:pPr>
            <a:r>
              <a:rPr lang="en-US" dirty="0"/>
              <a:t>a </a:t>
            </a:r>
            <a:r>
              <a:rPr lang="en-US" dirty="0">
                <a:highlight>
                  <a:srgbClr val="FFFF00"/>
                </a:highlight>
              </a:rPr>
              <a:t>unique value </a:t>
            </a:r>
            <a:r>
              <a:rPr lang="en-US" dirty="0"/>
              <a:t>in that column.”</a:t>
            </a:r>
          </a:p>
          <a:p>
            <a:pPr marL="0" indent="0">
              <a:buFontTx/>
              <a:buNone/>
              <a:defRPr/>
            </a:pPr>
            <a:endParaRPr lang="en-US" dirty="0"/>
          </a:p>
          <a:p>
            <a:pPr marL="0" indent="0">
              <a:buFontTx/>
              <a:buNone/>
              <a:defRPr/>
            </a:pPr>
            <a:r>
              <a:rPr lang="en-US" dirty="0"/>
              <a:t>(Value should not match any existing records)</a:t>
            </a:r>
          </a:p>
        </p:txBody>
      </p:sp>
      <p:sp>
        <p:nvSpPr>
          <p:cNvPr id="48131" name="Title 1">
            <a:extLst>
              <a:ext uri="{FF2B5EF4-FFF2-40B4-BE49-F238E27FC236}">
                <a16:creationId xmlns:a16="http://schemas.microsoft.com/office/drawing/2014/main" id="{2837FA04-BDBE-4E2F-A928-37B44AAF53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1113"/>
            <a:ext cx="7772400" cy="914401"/>
          </a:xfrm>
        </p:spPr>
        <p:txBody>
          <a:bodyPr/>
          <a:lstStyle/>
          <a:p>
            <a:r>
              <a:rPr lang="en-US" altLang="en-US" sz="3500" dirty="0"/>
              <a:t>F. Unique Key Constraint</a:t>
            </a:r>
          </a:p>
        </p:txBody>
      </p:sp>
      <p:pic>
        <p:nvPicPr>
          <p:cNvPr id="48133" name="Picture 5" descr="Image result for unique value sql">
            <a:extLst>
              <a:ext uri="{FF2B5EF4-FFF2-40B4-BE49-F238E27FC236}">
                <a16:creationId xmlns:a16="http://schemas.microsoft.com/office/drawing/2014/main" id="{ECEF7D1F-BBB3-418D-B072-E3539BA418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76200"/>
            <a:ext cx="3705101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546557E-9B7A-445F-906A-0A860BDCEA0C}"/>
              </a:ext>
            </a:extLst>
          </p:cNvPr>
          <p:cNvSpPr/>
          <p:nvPr/>
        </p:nvSpPr>
        <p:spPr bwMode="auto">
          <a:xfrm>
            <a:off x="6629400" y="368300"/>
            <a:ext cx="1447800" cy="534988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76200">
              <a:srgbClr val="FF0000"/>
            </a:glow>
          </a:effectLst>
        </p:spPr>
        <p:txBody>
          <a:bodyPr/>
          <a:lstStyle/>
          <a:p>
            <a:pPr algn="ctr" eaLnBrk="1" hangingPunct="1">
              <a:defRPr/>
            </a:pPr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>
            <a:extLst>
              <a:ext uri="{FF2B5EF4-FFF2-40B4-BE49-F238E27FC236}">
                <a16:creationId xmlns:a16="http://schemas.microsoft.com/office/drawing/2014/main" id="{300849A0-9D0D-418C-A194-63312EA91B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1113"/>
            <a:ext cx="5410200" cy="914401"/>
          </a:xfrm>
        </p:spPr>
        <p:txBody>
          <a:bodyPr/>
          <a:lstStyle/>
          <a:p>
            <a:r>
              <a:rPr lang="en-US" altLang="en-US" sz="3000"/>
              <a:t>F. Unique Key Constraint (contd..)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8ACF0-504A-4CA4-9E8B-50B4A37A9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93619"/>
            <a:ext cx="8534400" cy="4953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  <a:defRPr/>
            </a:pPr>
            <a:r>
              <a:rPr lang="en-US" sz="2200" dirty="0"/>
              <a:t>Customer Table-Design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200" dirty="0"/>
              <a:t>Select </a:t>
            </a:r>
            <a:r>
              <a:rPr lang="en-US" sz="2200" dirty="0" err="1"/>
              <a:t>CustName</a:t>
            </a:r>
            <a:r>
              <a:rPr lang="en-US" sz="2200" dirty="0"/>
              <a:t>.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200" dirty="0"/>
              <a:t>General Properties, </a:t>
            </a:r>
            <a:r>
              <a:rPr lang="en-US" sz="2200" b="1" dirty="0">
                <a:solidFill>
                  <a:srgbClr val="FF0000"/>
                </a:solidFill>
              </a:rPr>
              <a:t>Indexed</a:t>
            </a:r>
            <a:r>
              <a:rPr lang="en-US" sz="2200" dirty="0"/>
              <a:t>:</a:t>
            </a:r>
          </a:p>
          <a:p>
            <a:pPr lvl="1">
              <a:defRPr/>
            </a:pPr>
            <a:r>
              <a:rPr lang="en-US" sz="2200" dirty="0">
                <a:highlight>
                  <a:srgbClr val="FFFF00"/>
                </a:highlight>
              </a:rPr>
              <a:t>Yes(No Duplicates)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200" dirty="0"/>
              <a:t>Double click Customer table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200" dirty="0"/>
              <a:t>Name : existing customer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200" dirty="0"/>
              <a:t>Click Save</a:t>
            </a:r>
          </a:p>
          <a:p>
            <a:pPr marL="457200" indent="-457200">
              <a:buFont typeface="+mj-lt"/>
              <a:buAutoNum type="arabicPeriod"/>
              <a:defRPr/>
            </a:pPr>
            <a:endParaRPr lang="en-US" sz="2200" dirty="0"/>
          </a:p>
          <a:p>
            <a:pPr marL="457200" indent="-457200">
              <a:buFont typeface="+mj-lt"/>
              <a:buAutoNum type="arabicPeriod"/>
              <a:defRPr/>
            </a:pPr>
            <a:endParaRPr lang="en-US" sz="2200" dirty="0"/>
          </a:p>
        </p:txBody>
      </p:sp>
      <p:pic>
        <p:nvPicPr>
          <p:cNvPr id="49156" name="Picture 3">
            <a:extLst>
              <a:ext uri="{FF2B5EF4-FFF2-40B4-BE49-F238E27FC236}">
                <a16:creationId xmlns:a16="http://schemas.microsoft.com/office/drawing/2014/main" id="{56F4911D-B617-4AAC-B4D2-559FFE39D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2" r="54121" b="11722"/>
          <a:stretch>
            <a:fillRect/>
          </a:stretch>
        </p:blipFill>
        <p:spPr bwMode="auto">
          <a:xfrm>
            <a:off x="4343400" y="0"/>
            <a:ext cx="4800600" cy="381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D56D70-9928-4D72-9291-7E803C913A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65" t="31213" r="52499" b="43736"/>
          <a:stretch>
            <a:fillRect/>
          </a:stretch>
        </p:blipFill>
        <p:spPr bwMode="auto">
          <a:xfrm>
            <a:off x="0" y="3810000"/>
            <a:ext cx="3276600" cy="21542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AECFFE-DECE-400F-9E25-945ED04C50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82" r="37500" b="26295"/>
          <a:stretch>
            <a:fillRect/>
          </a:stretch>
        </p:blipFill>
        <p:spPr bwMode="auto">
          <a:xfrm>
            <a:off x="3581400" y="4167188"/>
            <a:ext cx="5715000" cy="2667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BBC3673-E63D-4D13-9E86-3CC5EEC48DF6}"/>
              </a:ext>
            </a:extLst>
          </p:cNvPr>
          <p:cNvSpPr/>
          <p:nvPr/>
        </p:nvSpPr>
        <p:spPr bwMode="auto">
          <a:xfrm>
            <a:off x="5638800" y="3429000"/>
            <a:ext cx="3352800" cy="2286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50800">
              <a:srgbClr val="FF0000"/>
            </a:glow>
          </a:effectLst>
        </p:spPr>
        <p:txBody>
          <a:bodyPr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227DA32-0F3D-4BCE-91F7-460EEE8F53D7}"/>
              </a:ext>
            </a:extLst>
          </p:cNvPr>
          <p:cNvSpPr/>
          <p:nvPr/>
        </p:nvSpPr>
        <p:spPr bwMode="auto">
          <a:xfrm>
            <a:off x="789214" y="5618019"/>
            <a:ext cx="838200" cy="346362"/>
          </a:xfrm>
          <a:prstGeom prst="round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38100">
              <a:srgbClr val="FF0000"/>
            </a:glow>
            <a:outerShdw dist="35921" dir="2700000" algn="ctr" rotWithShape="0">
              <a:schemeClr val="bg2"/>
            </a:outerShdw>
          </a:effectLst>
        </p:spPr>
        <p:txBody>
          <a:bodyPr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27F5BD4-5518-417C-8ABD-370ABAC0B325}"/>
              </a:ext>
            </a:extLst>
          </p:cNvPr>
          <p:cNvSpPr/>
          <p:nvPr/>
        </p:nvSpPr>
        <p:spPr bwMode="auto">
          <a:xfrm>
            <a:off x="5562600" y="5181600"/>
            <a:ext cx="838200" cy="228600"/>
          </a:xfrm>
          <a:prstGeom prst="round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38100">
              <a:srgbClr val="FF0000"/>
            </a:glow>
            <a:outerShdw dist="35921" dir="2700000" algn="ctr" rotWithShape="0">
              <a:schemeClr val="bg2"/>
            </a:outerShdw>
          </a:effectLst>
        </p:spPr>
        <p:txBody>
          <a:bodyPr/>
          <a:lstStyle/>
          <a:p>
            <a:pPr algn="ctr" eaLnBrk="1" hangingPunct="1"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88CAE3E6-D2AC-407D-9F1D-8A7DD83592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I. Create New database</a:t>
            </a:r>
          </a:p>
        </p:txBody>
      </p:sp>
      <p:pic>
        <p:nvPicPr>
          <p:cNvPr id="8195" name="Picture 3">
            <a:extLst>
              <a:ext uri="{FF2B5EF4-FFF2-40B4-BE49-F238E27FC236}">
                <a16:creationId xmlns:a16="http://schemas.microsoft.com/office/drawing/2014/main" id="{14433CBB-9654-4FE9-93C0-EDCC9049A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>
            <a:fillRect/>
          </a:stretch>
        </p:blipFill>
        <p:spPr bwMode="auto">
          <a:xfrm>
            <a:off x="0" y="857250"/>
            <a:ext cx="9144000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3">
            <a:extLst>
              <a:ext uri="{FF2B5EF4-FFF2-40B4-BE49-F238E27FC236}">
                <a16:creationId xmlns:a16="http://schemas.microsoft.com/office/drawing/2014/main" id="{0B92965C-8DDE-48E1-B0E2-AEE8112F3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26" b="28148"/>
          <a:stretch>
            <a:fillRect/>
          </a:stretch>
        </p:blipFill>
        <p:spPr bwMode="auto">
          <a:xfrm>
            <a:off x="22225" y="4343400"/>
            <a:ext cx="91440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7" name="Content Placeholder 2">
            <a:extLst>
              <a:ext uri="{FF2B5EF4-FFF2-40B4-BE49-F238E27FC236}">
                <a16:creationId xmlns:a16="http://schemas.microsoft.com/office/drawing/2014/main" id="{29FCE7D7-2F7E-4087-937D-4CC3AEE92B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3387725"/>
            <a:ext cx="8893175" cy="990600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altLang="en-US" sz="2200" dirty="0"/>
              <a:t>File name should be given as Name of Database and click </a:t>
            </a:r>
            <a:r>
              <a:rPr lang="en-US" altLang="en-US" sz="2200" b="1" dirty="0">
                <a:solidFill>
                  <a:srgbClr val="FF0000"/>
                </a:solidFill>
              </a:rPr>
              <a:t>Create</a:t>
            </a:r>
          </a:p>
          <a:p>
            <a:pPr marL="0" indent="0">
              <a:buFontTx/>
              <a:buNone/>
            </a:pPr>
            <a:r>
              <a:rPr lang="en-US" altLang="en-US" sz="2200" dirty="0" err="1"/>
              <a:t>Eg</a:t>
            </a:r>
            <a:r>
              <a:rPr lang="en-US" altLang="en-US" sz="2200" dirty="0"/>
              <a:t>: </a:t>
            </a:r>
            <a:r>
              <a:rPr lang="en-US" altLang="en-US" sz="2200" dirty="0" err="1"/>
              <a:t>Cakes&amp;CrumbsBakery</a:t>
            </a:r>
            <a:endParaRPr lang="en-US" alt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>
            <a:extLst>
              <a:ext uri="{FF2B5EF4-FFF2-40B4-BE49-F238E27FC236}">
                <a16:creationId xmlns:a16="http://schemas.microsoft.com/office/drawing/2014/main" id="{466005C7-DC6C-4C3A-A0CE-06C729BA70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II. Creating Table</a:t>
            </a:r>
          </a:p>
        </p:txBody>
      </p:sp>
      <p:sp>
        <p:nvSpPr>
          <p:cNvPr id="9219" name="Content Placeholder 2">
            <a:extLst>
              <a:ext uri="{FF2B5EF4-FFF2-40B4-BE49-F238E27FC236}">
                <a16:creationId xmlns:a16="http://schemas.microsoft.com/office/drawing/2014/main" id="{9651F0B6-CFF4-4FDD-A851-00E68EAF836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914400"/>
            <a:ext cx="8229600" cy="4953000"/>
          </a:xfrm>
        </p:spPr>
        <p:txBody>
          <a:bodyPr/>
          <a:lstStyle/>
          <a:p>
            <a:pPr algn="just" fontAlgn="b">
              <a:spcBef>
                <a:spcPct val="0"/>
              </a:spcBef>
              <a:buFontTx/>
              <a:buAutoNum type="arabicPeriod"/>
            </a:pP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 on Top&gt;</a:t>
            </a:r>
            <a:r>
              <a:rPr lang="en-US" alt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</a:t>
            </a: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tab, </a:t>
            </a:r>
          </a:p>
          <a:p>
            <a:pPr algn="just" fontAlgn="b">
              <a:spcBef>
                <a:spcPct val="0"/>
              </a:spcBef>
              <a:buFontTx/>
              <a:buAutoNum type="arabicPeriod"/>
            </a:pP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Section-&gt; </a:t>
            </a:r>
            <a:r>
              <a:rPr lang="en-US" alt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Tables</a:t>
            </a: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pPr algn="just" fontAlgn="b">
              <a:spcBef>
                <a:spcPct val="0"/>
              </a:spcBef>
              <a:buFontTx/>
              <a:buAutoNum type="arabicPeriod"/>
            </a:pP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Click Table Design.   </a:t>
            </a:r>
          </a:p>
          <a:p>
            <a:pPr algn="just" fontAlgn="b">
              <a:spcBef>
                <a:spcPct val="0"/>
              </a:spcBef>
              <a:buFontTx/>
              <a:buAutoNum type="arabicPeriod"/>
            </a:pP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creates the table 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selects the first empty cell in the Click to Add column.</a:t>
            </a:r>
            <a:endParaRPr lang="en-US" altLang="en-US" sz="2200" dirty="0">
              <a:solidFill>
                <a:srgbClr val="03030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2200" dirty="0"/>
          </a:p>
        </p:txBody>
      </p:sp>
      <p:pic>
        <p:nvPicPr>
          <p:cNvPr id="9220" name="Picture 3">
            <a:extLst>
              <a:ext uri="{FF2B5EF4-FFF2-40B4-BE49-F238E27FC236}">
                <a16:creationId xmlns:a16="http://schemas.microsoft.com/office/drawing/2014/main" id="{F34F81D2-F7A0-40B3-81CB-02CA685D9A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333" b="57414"/>
          <a:stretch>
            <a:fillRect/>
          </a:stretch>
        </p:blipFill>
        <p:spPr bwMode="auto">
          <a:xfrm>
            <a:off x="0" y="2362200"/>
            <a:ext cx="90678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1" name="Rectangle: Rounded Corners 1">
            <a:extLst>
              <a:ext uri="{FF2B5EF4-FFF2-40B4-BE49-F238E27FC236}">
                <a16:creationId xmlns:a16="http://schemas.microsoft.com/office/drawing/2014/main" id="{C449ABA5-1B59-465E-85E8-C9F245F7D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2971800"/>
            <a:ext cx="533400" cy="2057400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>
            <a:extLst>
              <a:ext uri="{FF2B5EF4-FFF2-40B4-BE49-F238E27FC236}">
                <a16:creationId xmlns:a16="http://schemas.microsoft.com/office/drawing/2014/main" id="{0209DD9E-EBBA-4D5E-B8C2-E74BCF7524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000"/>
              <a:t>III. Adding a Column/Field/Attribute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FBB81-4263-4436-8838-F288F11DB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52500"/>
            <a:ext cx="8229600" cy="4953000"/>
          </a:xfrm>
        </p:spPr>
        <p:txBody>
          <a:bodyPr/>
          <a:lstStyle/>
          <a:p>
            <a:pPr marL="457200" indent="-457200" algn="just" fontAlgn="b">
              <a:spcBef>
                <a:spcPct val="0"/>
              </a:spcBef>
              <a:buFontTx/>
              <a:buAutoNum type="arabicPeriod"/>
              <a:defRPr/>
            </a:pP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Fields Name column-&gt; Type Attribute name(</a:t>
            </a:r>
            <a:r>
              <a:rPr lang="en-US" altLang="en-US" sz="2200" dirty="0" err="1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en-US" sz="22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CustID</a:t>
            </a: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457200" indent="-457200" algn="just" fontAlgn="b">
              <a:spcBef>
                <a:spcPct val="0"/>
              </a:spcBef>
              <a:buFontTx/>
              <a:buAutoNum type="arabicPeriod"/>
              <a:defRPr/>
            </a:pP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Type column-&gt; Select its type(</a:t>
            </a:r>
            <a:r>
              <a:rPr lang="en-US" altLang="en-US" sz="22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Autonumber</a:t>
            </a:r>
            <a:r>
              <a:rPr lang="en-US" altLang="en-US" sz="2200" dirty="0">
                <a:solidFill>
                  <a:srgbClr val="3939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FontTx/>
              <a:buNone/>
              <a:defRPr/>
            </a:pPr>
            <a:endParaRPr lang="en-US" sz="2200" dirty="0"/>
          </a:p>
        </p:txBody>
      </p:sp>
      <p:pic>
        <p:nvPicPr>
          <p:cNvPr id="10244" name="Picture 3">
            <a:extLst>
              <a:ext uri="{FF2B5EF4-FFF2-40B4-BE49-F238E27FC236}">
                <a16:creationId xmlns:a16="http://schemas.microsoft.com/office/drawing/2014/main" id="{F7D8BFB3-02F8-402D-875F-421FD86B6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22646"/>
          <a:stretch>
            <a:fillRect/>
          </a:stretch>
        </p:blipFill>
        <p:spPr bwMode="auto">
          <a:xfrm>
            <a:off x="0" y="2133600"/>
            <a:ext cx="91440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8682F651-C1AC-46DE-8CBA-4BDB29C77A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Adding other attributes/fields</a:t>
            </a: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6EFB9540-C24A-4F26-80B6-D78A5565E1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11268" name="Picture 3">
            <a:extLst>
              <a:ext uri="{FF2B5EF4-FFF2-40B4-BE49-F238E27FC236}">
                <a16:creationId xmlns:a16="http://schemas.microsoft.com/office/drawing/2014/main" id="{CD7EAD5A-BEB3-41CA-B109-2E68894A7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67" b="40706"/>
          <a:stretch>
            <a:fillRect/>
          </a:stretch>
        </p:blipFill>
        <p:spPr bwMode="auto">
          <a:xfrm>
            <a:off x="0" y="857250"/>
            <a:ext cx="9144000" cy="584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:a16="http://schemas.microsoft.com/office/drawing/2014/main" id="{9038DEF9-8A3C-4495-99C1-1F732ED317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Name the Table</a:t>
            </a:r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7804221B-5685-46C0-A380-810FB19B8D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952500"/>
            <a:ext cx="8229600" cy="4953000"/>
          </a:xfrm>
        </p:spPr>
        <p:txBody>
          <a:bodyPr/>
          <a:lstStyle/>
          <a:p>
            <a:r>
              <a:rPr lang="en-US" altLang="en-US" sz="2200"/>
              <a:t>Press Cntrl+S to save </a:t>
            </a:r>
          </a:p>
          <a:p>
            <a:r>
              <a:rPr lang="en-US" altLang="en-US" sz="2200"/>
              <a:t>Type Table Name : CustomerDetails and click OK</a:t>
            </a:r>
          </a:p>
        </p:txBody>
      </p:sp>
      <p:pic>
        <p:nvPicPr>
          <p:cNvPr id="12292" name="Picture 3">
            <a:extLst>
              <a:ext uri="{FF2B5EF4-FFF2-40B4-BE49-F238E27FC236}">
                <a16:creationId xmlns:a16="http://schemas.microsoft.com/office/drawing/2014/main" id="{367BE272-71BF-434A-BBF3-C9A38E5ED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833" b="41058"/>
          <a:stretch>
            <a:fillRect/>
          </a:stretch>
        </p:blipFill>
        <p:spPr bwMode="auto">
          <a:xfrm>
            <a:off x="0" y="1912938"/>
            <a:ext cx="8915400" cy="418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99CC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CAE2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Futura Md B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2982</TotalTime>
  <Words>1440</Words>
  <Application>Microsoft Office PowerPoint</Application>
  <PresentationFormat>On-screen Show (4:3)</PresentationFormat>
  <Paragraphs>313</Paragraphs>
  <Slides>43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Algerian</vt:lpstr>
      <vt:lpstr>Andalus</vt:lpstr>
      <vt:lpstr>Arial</vt:lpstr>
      <vt:lpstr>Futura Md BT</vt:lpstr>
      <vt:lpstr>Tahoma</vt:lpstr>
      <vt:lpstr>Times New Roman</vt:lpstr>
      <vt:lpstr>Verdana</vt:lpstr>
      <vt:lpstr>Default Design</vt:lpstr>
      <vt:lpstr>Database Integrity</vt:lpstr>
      <vt:lpstr>References</vt:lpstr>
      <vt:lpstr>Overview</vt:lpstr>
      <vt:lpstr>MSAccess</vt:lpstr>
      <vt:lpstr>I. Create New database</vt:lpstr>
      <vt:lpstr>II. Creating Table</vt:lpstr>
      <vt:lpstr>III. Adding a Column/Field/Attribute</vt:lpstr>
      <vt:lpstr>Adding other attributes/fields</vt:lpstr>
      <vt:lpstr>Name the Table</vt:lpstr>
      <vt:lpstr>IV. Setting the Primary Key</vt:lpstr>
      <vt:lpstr>V. A-Design View</vt:lpstr>
      <vt:lpstr>V. B. DataSheet View Input Data in the Table</vt:lpstr>
      <vt:lpstr>Activity: Product Table</vt:lpstr>
      <vt:lpstr>PowerPoint Presentation</vt:lpstr>
      <vt:lpstr>Integrity Constraints</vt:lpstr>
      <vt:lpstr>Database Constraints </vt:lpstr>
      <vt:lpstr>Integrity Constraints (contd..)</vt:lpstr>
      <vt:lpstr>Types of Integrity Constraints</vt:lpstr>
      <vt:lpstr>A. Required Data</vt:lpstr>
      <vt:lpstr>A. Required(contd..)</vt:lpstr>
      <vt:lpstr>A. Required(contd..)</vt:lpstr>
      <vt:lpstr>B. Attribute Domain Constraints</vt:lpstr>
      <vt:lpstr>B.Domain Constraint  (contd..)</vt:lpstr>
      <vt:lpstr>PowerPoint Presentation</vt:lpstr>
      <vt:lpstr>PowerPoint Presentation</vt:lpstr>
      <vt:lpstr>C. Entity Integrity</vt:lpstr>
      <vt:lpstr>D. Enterprise Constraints</vt:lpstr>
      <vt:lpstr>D. Enterprise Constraint (contd…)</vt:lpstr>
      <vt:lpstr>PowerPoint Presentation</vt:lpstr>
      <vt:lpstr>E. Referential Integrity</vt:lpstr>
      <vt:lpstr>E. Referential Integrity (contd..)</vt:lpstr>
      <vt:lpstr>E. Referential Integrity (contd..)</vt:lpstr>
      <vt:lpstr>E. Referential Integrity (contd..)</vt:lpstr>
      <vt:lpstr>E. Referential Int -Insertion rules</vt:lpstr>
      <vt:lpstr>E. Referential Int - Deletion rules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Refrential Integrity Constraint in MSAccess,  Cascade for Foreign Keys</vt:lpstr>
      <vt:lpstr>F. Unique Key Constraint</vt:lpstr>
      <vt:lpstr>F. Unique Key Constraint (contd..)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Valued Gateway Client</dc:creator>
  <cp:lastModifiedBy>AAA</cp:lastModifiedBy>
  <cp:revision>1082</cp:revision>
  <dcterms:created xsi:type="dcterms:W3CDTF">2002-08-26T07:08:49Z</dcterms:created>
  <dcterms:modified xsi:type="dcterms:W3CDTF">2019-10-02T07:43:52Z</dcterms:modified>
</cp:coreProperties>
</file>

<file path=docProps/thumbnail.jpeg>
</file>